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  <p:sldMasterId r:id="rId3"/>
  </p:sldMasterIdLst>
  <p:sldIdLst>
    <p:sldId id="262" r:id="rId4"/>
    <p:sldId id="270" r:id="rId5"/>
    <p:sldId id="274" r:id="rId6"/>
    <p:sldId id="273" r:id="rId7"/>
    <p:sldId id="271" r:id="rId8"/>
    <p:sldId id="269" r:id="rId9"/>
    <p:sldId id="275" r:id="rId10"/>
    <p:sldId id="261" r:id="rId11"/>
    <p:sldId id="297" r:id="rId12"/>
    <p:sldId id="272" r:id="rId13"/>
    <p:sldId id="277" r:id="rId14"/>
    <p:sldId id="295" r:id="rId15"/>
    <p:sldId id="296" r:id="rId16"/>
    <p:sldId id="278" r:id="rId17"/>
    <p:sldId id="290" r:id="rId18"/>
    <p:sldId id="289" r:id="rId19"/>
    <p:sldId id="263" r:id="rId20"/>
    <p:sldId id="291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98" r:id="rId30"/>
    <p:sldId id="279" r:id="rId31"/>
    <p:sldId id="300" r:id="rId32"/>
    <p:sldId id="260" r:id="rId33"/>
    <p:sldId id="258" r:id="rId34"/>
    <p:sldId id="259" r:id="rId35"/>
    <p:sldId id="299" r:id="rId36"/>
    <p:sldId id="267" r:id="rId37"/>
    <p:sldId id="304" r:id="rId38"/>
    <p:sldId id="264" r:id="rId39"/>
    <p:sldId id="292" r:id="rId40"/>
    <p:sldId id="293" r:id="rId41"/>
    <p:sldId id="302" r:id="rId42"/>
    <p:sldId id="265" r:id="rId43"/>
    <p:sldId id="301" r:id="rId44"/>
    <p:sldId id="294" r:id="rId45"/>
    <p:sldId id="305" r:id="rId46"/>
    <p:sldId id="257" r:id="rId47"/>
    <p:sldId id="266" r:id="rId48"/>
    <p:sldId id="256" r:id="rId49"/>
    <p:sldId id="276" r:id="rId50"/>
    <p:sldId id="303" r:id="rId51"/>
    <p:sldId id="286" r:id="rId52"/>
    <p:sldId id="30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79" autoAdjust="0"/>
    <p:restoredTop sz="94624" autoAdjust="0"/>
  </p:normalViewPr>
  <p:slideViewPr>
    <p:cSldViewPr showGuides="1">
      <p:cViewPr varScale="1">
        <p:scale>
          <a:sx n="137" d="100"/>
          <a:sy n="137" d="100"/>
        </p:scale>
        <p:origin x="-560" y="-96"/>
      </p:cViewPr>
      <p:guideLst>
        <p:guide orient="horz" pos="912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9EAEA-57C7-4252-A74A-4C0DDEC76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987CE-6DE6-4E85-9387-EC9755008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6774B-718F-404C-B6EC-B95708338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57E78-CFFE-4E3A-854B-8C862413F06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5FD0A-A40E-41FE-9772-260FE44FE37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DD02B-00C9-481B-A2D6-0E186A28F2F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B6158-662F-4E57-B498-AAD8B53FA7B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402DC-CC95-44A3-817E-50754E8DF80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F8696-199C-4213-B04E-71981CD102E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90833-E1D7-4862-896B-75CA3CCD683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B35FB-71DC-4C51-9203-59B9104411B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95317-8ED8-4F1D-A399-6D9D78562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E8B3-BF74-49BF-B8A3-78D7EAD87FD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E7CA5-C6DD-426B-89F3-01465C206F4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539DD-AE9E-4B5B-A46B-2E96DD06F7C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E0B3-32E1-4097-BCA9-4A1859473A6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79B7B-382E-415B-AB3E-91F721A22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A97C5-049B-4A35-8557-13CFD2D9E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A2BBF-C221-4AD5-9405-F0EA48FA3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03071-EFDD-4E54-9113-224B8908E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F9E21-F88C-4584-8CCE-62F719347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05AF8-75D3-412E-99D3-B3F5513B5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83840-978A-4E49-9769-395365492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D30990-47A6-4F03-8B3C-DB4EE25244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31DA0F-73A0-4944-8762-CD35B0E1675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69071EDC-4F27-4522-A8D2-0679AC8C15B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굴림" charset="-127"/>
          <a:cs typeface="굴림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9.pn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828800" y="12954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entury Gothic" charset="0"/>
              </a:rPr>
              <a:t>Looking for True X-ray Modulation through</a:t>
            </a:r>
            <a:r>
              <a:rPr lang="en-US" b="1" dirty="0" smtClean="0">
                <a:latin typeface="Century Gothic" charset="0"/>
              </a:rPr>
              <a:t> Energy </a:t>
            </a:r>
            <a:r>
              <a:rPr lang="en-US" b="1" dirty="0" err="1">
                <a:latin typeface="Century Gothic" charset="0"/>
              </a:rPr>
              <a:t>Q</a:t>
            </a:r>
            <a:r>
              <a:rPr lang="en-US" b="1" dirty="0" err="1" smtClean="0">
                <a:latin typeface="Century Gothic" charset="0"/>
              </a:rPr>
              <a:t>uantiles</a:t>
            </a:r>
            <a:endParaRPr lang="en-US" b="1" dirty="0">
              <a:latin typeface="Century Gothic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590800" y="3664803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latin typeface="Century Gothic" charset="0"/>
              </a:rPr>
              <a:t>Jaesub Hong</a:t>
            </a:r>
          </a:p>
          <a:p>
            <a:pPr marL="457200" indent="-457200" algn="ctr"/>
            <a:r>
              <a:rPr lang="en-US" b="1" dirty="0">
                <a:latin typeface="Century Gothic" charset="0"/>
              </a:rPr>
              <a:t>Spring,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entury Gothic" charset="0"/>
              </a:rPr>
              <a:t>Galactic Ridge X-ray Emission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4114800" cy="264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1 Ms Chandra observations of a low extinction region, the Limiting Window, at 1.4 south of the GC</a:t>
            </a:r>
            <a:endParaRPr lang="en-US" sz="1800" b="1" dirty="0" smtClean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endParaRPr lang="en-US" sz="1800" b="1" dirty="0" smtClean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endParaRPr lang="en-US" sz="1800" b="1" dirty="0" smtClean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~ 80% of the X-ray emission was resolved at </a:t>
            </a:r>
            <a:r>
              <a:rPr lang="en-US" sz="1800" b="1" dirty="0" smtClean="0">
                <a:latin typeface="Century Gothic" charset="0"/>
              </a:rPr>
              <a:t>energies &gt; 6 </a:t>
            </a:r>
            <a:r>
              <a:rPr lang="en-US" sz="1800" b="1" dirty="0" err="1">
                <a:latin typeface="Century Gothic" charset="0"/>
              </a:rPr>
              <a:t>keV</a:t>
            </a:r>
            <a:endParaRPr lang="en-US" sz="1800" b="1" dirty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endParaRPr lang="en-US" sz="2000" b="1" dirty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endParaRPr lang="en-US" sz="2000" b="1" dirty="0">
              <a:latin typeface="Century Gothic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54102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1800" b="1" dirty="0">
                <a:latin typeface="Century Gothic" charset="0"/>
              </a:rPr>
              <a:t>Resolved fraction of X-ray emission</a:t>
            </a:r>
          </a:p>
          <a:p>
            <a:pPr marL="457200" indent="-457200" algn="ctr"/>
            <a:r>
              <a:rPr lang="en-US" sz="1800" b="1" dirty="0" err="1">
                <a:latin typeface="Century Gothic" charset="0"/>
              </a:rPr>
              <a:t>Revnivtsev</a:t>
            </a:r>
            <a:r>
              <a:rPr lang="en-US" sz="1800" b="1" dirty="0">
                <a:latin typeface="Century Gothic" charset="0"/>
              </a:rPr>
              <a:t> et al. 2009</a:t>
            </a:r>
          </a:p>
        </p:txBody>
      </p:sp>
      <p:pic>
        <p:nvPicPr>
          <p:cNvPr id="20485" name="Picture 5" descr="GRXE_rev_fig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40132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057400" y="304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entury Gothic" charset="0"/>
              </a:rPr>
              <a:t>Bulge X-ray Sources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990600"/>
            <a:ext cx="7848600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Century Gothic" charset="0"/>
              </a:rPr>
              <a:t>At the Galactic Center </a:t>
            </a:r>
          </a:p>
          <a:p>
            <a:pPr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 Low Luminosity: 10</a:t>
            </a:r>
            <a:r>
              <a:rPr lang="en-US" sz="1800" b="1" baseline="30000" dirty="0">
                <a:latin typeface="Century Gothic" charset="0"/>
              </a:rPr>
              <a:t>30-33 </a:t>
            </a:r>
            <a:r>
              <a:rPr lang="en-US" sz="1800" b="1" dirty="0">
                <a:latin typeface="Century Gothic" charset="0"/>
              </a:rPr>
              <a:t>erg/</a:t>
            </a:r>
            <a:r>
              <a:rPr lang="en-US" sz="1800" b="1" dirty="0" err="1">
                <a:latin typeface="Century Gothic" charset="0"/>
              </a:rPr>
              <a:t>s</a:t>
            </a:r>
            <a:endParaRPr lang="en-US" sz="1800" b="1" dirty="0">
              <a:latin typeface="Century Gothic" charset="0"/>
            </a:endParaRPr>
          </a:p>
          <a:p>
            <a:pPr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 Relatively Hard X-ray </a:t>
            </a:r>
            <a:r>
              <a:rPr lang="en-US" sz="1800" b="1" dirty="0" smtClean="0">
                <a:latin typeface="Century Gothic" charset="0"/>
              </a:rPr>
              <a:t>Spectra (Power </a:t>
            </a:r>
            <a:r>
              <a:rPr lang="en-US" sz="1800" b="1" dirty="0">
                <a:latin typeface="Century Gothic" charset="0"/>
              </a:rPr>
              <a:t>law Photon Index ~ </a:t>
            </a:r>
            <a:r>
              <a:rPr lang="en-US" sz="1800" b="1" dirty="0" smtClean="0">
                <a:latin typeface="Century Gothic" charset="0"/>
              </a:rPr>
              <a:t>0.7)</a:t>
            </a:r>
          </a:p>
          <a:p>
            <a:pPr lvl="1"/>
            <a:endParaRPr lang="en-US" sz="1800" b="1" dirty="0">
              <a:latin typeface="Century Gothic" charset="0"/>
            </a:endParaRPr>
          </a:p>
          <a:p>
            <a:pPr lvl="1"/>
            <a:r>
              <a:rPr lang="en-US" sz="1800" b="1" dirty="0">
                <a:solidFill>
                  <a:srgbClr val="FF0000"/>
                </a:solidFill>
                <a:latin typeface="Century Gothic" charset="0"/>
              </a:rPr>
              <a:t>Quiescent High Mass X-ray 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Binaries (</a:t>
            </a:r>
            <a:r>
              <a:rPr lang="en-US" sz="1800" b="1" dirty="0" err="1" smtClean="0">
                <a:solidFill>
                  <a:srgbClr val="FF0000"/>
                </a:solidFill>
                <a:latin typeface="Century Gothic" charset="0"/>
              </a:rPr>
              <a:t>qHMXBs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): 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	&lt;</a:t>
            </a:r>
            <a:r>
              <a:rPr lang="en-US" sz="1800" b="1" dirty="0">
                <a:latin typeface="Century Gothic" charset="0"/>
              </a:rPr>
              <a:t>10% (</a:t>
            </a:r>
            <a:r>
              <a:rPr lang="en-US" sz="1800" b="1" dirty="0" err="1">
                <a:latin typeface="Century Gothic" charset="0"/>
              </a:rPr>
              <a:t>Laycock</a:t>
            </a:r>
            <a:r>
              <a:rPr lang="en-US" sz="1800" b="1" dirty="0">
                <a:latin typeface="Century Gothic" charset="0"/>
              </a:rPr>
              <a:t> et al 2005)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  <a:latin typeface="Century Gothic" charset="0"/>
              </a:rPr>
              <a:t>Magnetic Cataclysmic 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Variables (CVs)</a:t>
            </a:r>
          </a:p>
          <a:p>
            <a:pPr lvl="1"/>
            <a:endParaRPr lang="en-US" sz="1800" b="1" dirty="0" smtClean="0">
              <a:latin typeface="Century Gothic" charset="0"/>
            </a:endParaRPr>
          </a:p>
          <a:p>
            <a:pPr lvl="1" indent="-457200"/>
            <a:r>
              <a:rPr lang="en-US" sz="1800" b="1" dirty="0" smtClean="0">
                <a:solidFill>
                  <a:srgbClr val="0000FF"/>
                </a:solidFill>
                <a:latin typeface="Century Gothic" charset="0"/>
              </a:rPr>
              <a:t>In </a:t>
            </a:r>
            <a:r>
              <a:rPr lang="en-US" sz="1800" b="1" dirty="0">
                <a:solidFill>
                  <a:srgbClr val="0000FF"/>
                </a:solidFill>
                <a:latin typeface="Century Gothic" charset="0"/>
              </a:rPr>
              <a:t>the Window </a:t>
            </a:r>
            <a:r>
              <a:rPr lang="en-US" sz="1800" b="1" dirty="0" smtClean="0">
                <a:solidFill>
                  <a:srgbClr val="0000FF"/>
                </a:solidFill>
                <a:latin typeface="Century Gothic" charset="0"/>
              </a:rPr>
              <a:t>Fields</a:t>
            </a:r>
          </a:p>
          <a:p>
            <a:pPr marL="166688" lvl="1" indent="-166688"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Also see relatively Soft X-ray Sources</a:t>
            </a:r>
          </a:p>
          <a:p>
            <a:pPr lvl="1"/>
            <a:endParaRPr lang="en-US" sz="1800" b="1" dirty="0">
              <a:latin typeface="Century Gothic" charset="0"/>
            </a:endParaRPr>
          </a:p>
          <a:p>
            <a:pPr lvl="1"/>
            <a:r>
              <a:rPr lang="en-US" sz="1800" b="1" dirty="0">
                <a:latin typeface="Century Gothic" charset="0"/>
              </a:rPr>
              <a:t>&gt;10</a:t>
            </a:r>
            <a:r>
              <a:rPr lang="en-US" sz="1800" b="1" baseline="30000" dirty="0">
                <a:latin typeface="Century Gothic" charset="0"/>
              </a:rPr>
              <a:t>30-31 </a:t>
            </a:r>
            <a:r>
              <a:rPr lang="en-US" sz="1800" b="1" dirty="0">
                <a:latin typeface="Century Gothic" charset="0"/>
              </a:rPr>
              <a:t>erg/</a:t>
            </a:r>
            <a:r>
              <a:rPr lang="en-US" sz="1800" b="1" dirty="0" err="1">
                <a:latin typeface="Century Gothic" charset="0"/>
              </a:rPr>
              <a:t>s</a:t>
            </a:r>
            <a:endParaRPr lang="en-US" sz="1800" b="1" dirty="0" smtClean="0">
              <a:latin typeface="Century Gothic" charset="0"/>
            </a:endParaRP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	Quiescent </a:t>
            </a:r>
            <a:r>
              <a:rPr lang="en-US" sz="1800" b="1" dirty="0">
                <a:solidFill>
                  <a:srgbClr val="FF0000"/>
                </a:solidFill>
                <a:latin typeface="Century Gothic" charset="0"/>
              </a:rPr>
              <a:t>Low Mass X-ray 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Binaries (</a:t>
            </a:r>
            <a:r>
              <a:rPr lang="en-US" sz="1800" b="1" dirty="0" err="1" smtClean="0">
                <a:solidFill>
                  <a:srgbClr val="FF0000"/>
                </a:solidFill>
                <a:latin typeface="Century Gothic" charset="0"/>
              </a:rPr>
              <a:t>qLMXBs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)</a:t>
            </a:r>
            <a:endParaRPr lang="en-US" sz="1800" b="1" dirty="0" smtClean="0">
              <a:solidFill>
                <a:srgbClr val="FF0000"/>
              </a:solidFill>
              <a:latin typeface="Century Gothic" charset="0"/>
            </a:endParaRP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	Non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-Magnetic </a:t>
            </a:r>
            <a:r>
              <a:rPr lang="en-US" sz="1800" b="1" dirty="0">
                <a:solidFill>
                  <a:srgbClr val="FF0000"/>
                </a:solidFill>
                <a:latin typeface="Century Gothic" charset="0"/>
              </a:rPr>
              <a:t>Cataclysmic Variables</a:t>
            </a:r>
          </a:p>
          <a:p>
            <a:pPr lvl="1"/>
            <a:r>
              <a:rPr lang="en-US" sz="1800" b="1" dirty="0">
                <a:latin typeface="Century Gothic" charset="0"/>
              </a:rPr>
              <a:t>&lt;10</a:t>
            </a:r>
            <a:r>
              <a:rPr lang="en-US" sz="1800" b="1" baseline="30000" dirty="0">
                <a:latin typeface="Century Gothic" charset="0"/>
              </a:rPr>
              <a:t>30-31 </a:t>
            </a:r>
            <a:r>
              <a:rPr lang="en-US" sz="1800" b="1" dirty="0">
                <a:latin typeface="Century Gothic" charset="0"/>
              </a:rPr>
              <a:t>erg/</a:t>
            </a:r>
            <a:r>
              <a:rPr lang="en-US" sz="1800" b="1" dirty="0" err="1">
                <a:latin typeface="Century Gothic" charset="0"/>
              </a:rPr>
              <a:t>s</a:t>
            </a:r>
            <a:endParaRPr lang="en-US" sz="1800" b="1" dirty="0" smtClean="0">
              <a:latin typeface="Century Gothic" charset="0"/>
            </a:endParaRP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	Active 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Binaries (</a:t>
            </a:r>
            <a:r>
              <a:rPr lang="en-US" sz="1800" b="1" dirty="0" err="1" smtClean="0">
                <a:solidFill>
                  <a:srgbClr val="FF0000"/>
                </a:solidFill>
                <a:latin typeface="Century Gothic" charset="0"/>
              </a:rPr>
              <a:t>ABs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)</a:t>
            </a:r>
          </a:p>
          <a:p>
            <a:pPr lvl="1"/>
            <a:endParaRPr lang="en-US" sz="2000" b="1" dirty="0">
              <a:latin typeface="Century Gothic" charset="0"/>
            </a:endParaRPr>
          </a:p>
          <a:p>
            <a:pPr lvl="1"/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toexist\jaesub\astrostat\fig\CV_novaaquil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3993776" cy="3086100"/>
          </a:xfrm>
          <a:prstGeom prst="rect">
            <a:avLst/>
          </a:prstGeom>
          <a:noFill/>
        </p:spPr>
      </p:pic>
      <p:pic>
        <p:nvPicPr>
          <p:cNvPr id="4100" name="Picture 4" descr="C:\Users\protoexist\jaesub\astrostat\fig\polar_Magnetic-Accre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000375" cy="394335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Cataclysmic Variables (CVs): </a:t>
            </a:r>
          </a:p>
          <a:p>
            <a:r>
              <a:rPr lang="en-US" sz="2000" b="1" dirty="0" smtClean="0">
                <a:latin typeface="Century Gothic" charset="0"/>
              </a:rPr>
              <a:t>Compact Binaries with white dwarf accreting from late type companion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71600" y="52578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Non-Magnetic CVs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6388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entury Gothic" charset="0"/>
              </a:rPr>
              <a:t>Polars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10400" y="5029200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Century Gothic" charset="0"/>
              </a:rPr>
              <a:t>Mark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charset="0"/>
              </a:rPr>
              <a:t>Garlick</a:t>
            </a:r>
            <a:endParaRPr lang="en-US" sz="1400" b="1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52800" y="4724400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Century Gothic" charset="0"/>
              </a:rPr>
              <a:t>Mark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charset="0"/>
              </a:rPr>
              <a:t>Garlick</a:t>
            </a:r>
            <a:endParaRPr lang="en-US" sz="1400" b="1" dirty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toexist\jaesub\astrostat\fig\ip_garl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5105400" cy="3613054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29000" y="54864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Intermediate </a:t>
            </a:r>
            <a:r>
              <a:rPr lang="en-US" sz="2000" b="1" dirty="0" err="1" smtClean="0">
                <a:latin typeface="Century Gothic" charset="0"/>
              </a:rPr>
              <a:t>Polars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Cataclysmic Variables (CVs): </a:t>
            </a:r>
          </a:p>
          <a:p>
            <a:r>
              <a:rPr lang="en-US" sz="2000" b="1" dirty="0" smtClean="0">
                <a:latin typeface="Century Gothic" charset="0"/>
              </a:rPr>
              <a:t>Compact Binaries with white dwarf accreting from late type companion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33600" y="1524000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Century Gothic" charset="0"/>
              </a:rPr>
              <a:t>Mark </a:t>
            </a:r>
            <a:r>
              <a:rPr lang="en-US" sz="1600" b="1" dirty="0" err="1" smtClean="0">
                <a:solidFill>
                  <a:schemeClr val="bg1"/>
                </a:solidFill>
                <a:latin typeface="Century Gothic" charset="0"/>
              </a:rPr>
              <a:t>Garlick</a:t>
            </a:r>
            <a:endParaRPr lang="en-US" sz="1600" b="1" dirty="0">
              <a:solidFill>
                <a:schemeClr val="bg1"/>
              </a:solidFill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057400" y="304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entury Gothic" charset="0"/>
              </a:rPr>
              <a:t>Direct Identification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066800" y="1066801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 At </a:t>
            </a:r>
            <a:r>
              <a:rPr lang="en-US" sz="1800" b="1" dirty="0">
                <a:latin typeface="Century Gothic" charset="0"/>
              </a:rPr>
              <a:t>the Galactic Center</a:t>
            </a:r>
          </a:p>
          <a:p>
            <a:r>
              <a:rPr lang="en-US" sz="1800" b="1" dirty="0">
                <a:latin typeface="Century Gothic" charset="0"/>
              </a:rPr>
              <a:t>   </a:t>
            </a:r>
            <a:r>
              <a:rPr lang="en-US" sz="1800" b="1" dirty="0" smtClean="0">
                <a:latin typeface="Century Gothic" charset="0"/>
              </a:rPr>
              <a:t>	A</a:t>
            </a:r>
            <a:r>
              <a:rPr lang="en-US" sz="1800" b="1" baseline="-25000" dirty="0" smtClean="0">
                <a:latin typeface="Century Gothic" charset="0"/>
              </a:rPr>
              <a:t>V</a:t>
            </a:r>
            <a:r>
              <a:rPr lang="en-US" sz="1800" b="1" dirty="0" smtClean="0">
                <a:latin typeface="Century Gothic" charset="0"/>
              </a:rPr>
              <a:t> </a:t>
            </a:r>
            <a:r>
              <a:rPr lang="en-US" sz="1800" b="1" dirty="0">
                <a:latin typeface="Century Gothic" charset="0"/>
              </a:rPr>
              <a:t>~ 25, A</a:t>
            </a:r>
            <a:r>
              <a:rPr lang="en-US" sz="1800" b="1" baseline="-25000" dirty="0">
                <a:latin typeface="Century Gothic" charset="0"/>
              </a:rPr>
              <a:t>K</a:t>
            </a:r>
            <a:r>
              <a:rPr lang="en-US" sz="1800" b="1" dirty="0">
                <a:latin typeface="Century Gothic" charset="0"/>
              </a:rPr>
              <a:t>~5</a:t>
            </a:r>
          </a:p>
          <a:p>
            <a:r>
              <a:rPr lang="en-US" sz="1800" b="1" dirty="0">
                <a:latin typeface="Century Gothic" charset="0"/>
              </a:rPr>
              <a:t>   </a:t>
            </a:r>
            <a:r>
              <a:rPr lang="en-US" sz="1800" b="1" dirty="0" smtClean="0">
                <a:latin typeface="Century Gothic" charset="0"/>
              </a:rPr>
              <a:t>	Confusion limit: K~15 with Magellan/PANIC (6. 5m)</a:t>
            </a:r>
          </a:p>
          <a:p>
            <a:pPr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 In </a:t>
            </a:r>
            <a:r>
              <a:rPr lang="en-US" sz="1800" b="1" dirty="0">
                <a:latin typeface="Century Gothic" charset="0"/>
              </a:rPr>
              <a:t>the Windows fields (A</a:t>
            </a:r>
            <a:r>
              <a:rPr lang="en-US" sz="1800" b="1" baseline="-25000" dirty="0">
                <a:latin typeface="Century Gothic" charset="0"/>
              </a:rPr>
              <a:t>V</a:t>
            </a:r>
            <a:r>
              <a:rPr lang="en-US" sz="1800" b="1" dirty="0">
                <a:latin typeface="Century Gothic" charset="0"/>
              </a:rPr>
              <a:t>&lt; 4)</a:t>
            </a:r>
          </a:p>
          <a:p>
            <a:r>
              <a:rPr lang="en-US" sz="1800" b="1" i="1" dirty="0">
                <a:latin typeface="Century Gothic" charset="0"/>
              </a:rPr>
              <a:t>   </a:t>
            </a:r>
            <a:r>
              <a:rPr lang="en-US" sz="1800" b="1" i="1" dirty="0" smtClean="0">
                <a:latin typeface="Century Gothic" charset="0"/>
              </a:rPr>
              <a:t>	m</a:t>
            </a:r>
            <a:r>
              <a:rPr lang="en-US" sz="1800" b="1" i="1" baseline="-25000" dirty="0" smtClean="0">
                <a:latin typeface="Century Gothic" charset="0"/>
              </a:rPr>
              <a:t>V</a:t>
            </a:r>
            <a:r>
              <a:rPr lang="en-US" sz="1800" b="1" i="1" dirty="0" smtClean="0">
                <a:latin typeface="Century Gothic" charset="0"/>
              </a:rPr>
              <a:t> </a:t>
            </a:r>
            <a:r>
              <a:rPr lang="en-US" sz="1800" b="1" dirty="0">
                <a:latin typeface="Century Gothic" charset="0"/>
              </a:rPr>
              <a:t>&gt;</a:t>
            </a:r>
            <a:r>
              <a:rPr lang="en-US" sz="1800" b="1" dirty="0" smtClean="0">
                <a:latin typeface="Century Gothic" charset="0"/>
              </a:rPr>
              <a:t>20-</a:t>
            </a:r>
            <a:r>
              <a:rPr lang="en-US" sz="1800" b="1" dirty="0">
                <a:latin typeface="Century Gothic" charset="0"/>
              </a:rPr>
              <a:t>23</a:t>
            </a:r>
          </a:p>
          <a:p>
            <a:r>
              <a:rPr lang="en-US" sz="1800" b="1" dirty="0">
                <a:latin typeface="Century Gothic" charset="0"/>
              </a:rPr>
              <a:t>   </a:t>
            </a:r>
            <a:r>
              <a:rPr lang="en-US" sz="1800" b="1" dirty="0" smtClean="0">
                <a:latin typeface="Century Gothic" charset="0"/>
              </a:rPr>
              <a:t>	many </a:t>
            </a:r>
            <a:r>
              <a:rPr lang="en-US" sz="1800" b="1" dirty="0">
                <a:latin typeface="Century Gothic" charset="0"/>
              </a:rPr>
              <a:t>candidate counterparts, no </a:t>
            </a:r>
            <a:r>
              <a:rPr lang="en-US" sz="1800" b="1" dirty="0" smtClean="0">
                <a:latin typeface="Century Gothic" charset="0"/>
              </a:rPr>
              <a:t>guarantee</a:t>
            </a:r>
            <a:endParaRPr lang="en-US" sz="1800" b="1" dirty="0">
              <a:latin typeface="Century Gothic" charset="0"/>
            </a:endParaRPr>
          </a:p>
        </p:txBody>
      </p:sp>
      <p:pic>
        <p:nvPicPr>
          <p:cNvPr id="26628" name="Picture 4" descr="img_cv_b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200400"/>
            <a:ext cx="2209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md_b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41560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53340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entury Gothic" charset="0"/>
              </a:rPr>
              <a:t>HST ACS/F625W image with 1” 95 % conf. radius</a:t>
            </a:r>
            <a:endParaRPr lang="en-US" sz="18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entury Gothic" charset="0"/>
              </a:rPr>
              <a:t>Source identification in Windows/HST fields</a:t>
            </a:r>
            <a:endParaRPr lang="en-US" b="1" dirty="0">
              <a:latin typeface="Century Gothic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057400"/>
          <a:ext cx="7772400" cy="2232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260"/>
                <a:gridCol w="1595215"/>
                <a:gridCol w="1797925"/>
                <a:gridCol w="1648812"/>
                <a:gridCol w="1399188"/>
              </a:tblGrid>
              <a:tr h="5291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Fields</a:t>
                      </a:r>
                    </a:p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(100 </a:t>
                      </a:r>
                      <a:r>
                        <a:rPr lang="en-US" b="1" dirty="0" err="1" smtClean="0">
                          <a:latin typeface="Century Gothic" pitchFamily="34" charset="0"/>
                        </a:rPr>
                        <a:t>ks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)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X-ray sources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X-ray sources</a:t>
                      </a:r>
                    </a:p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In HST/ACS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CV candidates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Predicted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BW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403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162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4 - 9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7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SW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433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139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Century Gothic" pitchFamily="34" charset="0"/>
                        </a:rPr>
                        <a:t> -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 10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14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LW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319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100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13 - 25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14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rotoexist\jaesub\astrostat\fig\2005_Muno_transie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8657" y="1524000"/>
            <a:ext cx="3270649" cy="3352800"/>
          </a:xfrm>
          <a:prstGeom prst="rect">
            <a:avLst/>
          </a:prstGeom>
          <a:noFill/>
        </p:spPr>
      </p:pic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381000" y="533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entury Gothic" charset="0"/>
              </a:rPr>
              <a:t>X-ray sources in the Galactic Bulge: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entury Gothic" charset="0"/>
              </a:rPr>
              <a:t>More from X-ray data</a:t>
            </a:r>
            <a:endParaRPr lang="en-US" b="1" dirty="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371600"/>
            <a:ext cx="624840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  <a:latin typeface="Century Gothic" charset="0"/>
              </a:rPr>
              <a:t> Variable </a:t>
            </a:r>
            <a:r>
              <a:rPr lang="en-US" sz="1800" b="1" dirty="0" smtClean="0">
                <a:solidFill>
                  <a:schemeClr val="accent2"/>
                </a:solidFill>
                <a:latin typeface="Century Gothic" charset="0"/>
              </a:rPr>
              <a:t>X-ray sources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e.g. </a:t>
            </a:r>
            <a:r>
              <a:rPr lang="en-US" sz="1800" b="1" dirty="0" err="1" smtClean="0">
                <a:latin typeface="Century Gothic" charset="0"/>
              </a:rPr>
              <a:t>Scargle’s</a:t>
            </a:r>
            <a:r>
              <a:rPr lang="en-US" sz="1800" b="1" dirty="0" smtClean="0">
                <a:latin typeface="Century Gothic" charset="0"/>
              </a:rPr>
              <a:t> Bayesian Block Searches</a:t>
            </a:r>
          </a:p>
          <a:p>
            <a:pPr lvl="1"/>
            <a:endParaRPr lang="en-US" sz="1800" b="1" dirty="0" smtClean="0">
              <a:latin typeface="Century Gothic" charset="0"/>
            </a:endParaRPr>
          </a:p>
          <a:p>
            <a:pPr lvl="1"/>
            <a:r>
              <a:rPr lang="en-US" sz="1800" b="1" dirty="0" smtClean="0">
                <a:latin typeface="Century Gothic" charset="0"/>
              </a:rPr>
              <a:t>4 Transients within 1pc vs. 7 in 25 pc 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	(</a:t>
            </a:r>
            <a:r>
              <a:rPr lang="en-US" sz="1800" b="1" dirty="0" err="1" smtClean="0">
                <a:latin typeface="Century Gothic" charset="0"/>
              </a:rPr>
              <a:t>Muno</a:t>
            </a:r>
            <a:r>
              <a:rPr lang="en-US" sz="1800" b="1" dirty="0" smtClean="0">
                <a:latin typeface="Century Gothic" charset="0"/>
              </a:rPr>
              <a:t> et al 2005)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8 Transients in the GCR: quiescent LMXBs 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	(</a:t>
            </a:r>
            <a:r>
              <a:rPr lang="en-US" sz="1800" b="1" dirty="0" err="1" smtClean="0">
                <a:latin typeface="Century Gothic" charset="0"/>
              </a:rPr>
              <a:t>Degenaar</a:t>
            </a:r>
            <a:r>
              <a:rPr lang="en-US" sz="1800" b="1" dirty="0" smtClean="0">
                <a:latin typeface="Century Gothic" charset="0"/>
              </a:rPr>
              <a:t> et al 2009, 2010)</a:t>
            </a:r>
          </a:p>
          <a:p>
            <a:endParaRPr lang="en-US" sz="1800" b="1" dirty="0" smtClean="0">
              <a:latin typeface="Century Gothic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CC"/>
                </a:solidFill>
                <a:latin typeface="Century Gothic" charset="0"/>
              </a:rPr>
              <a:t> Periodic X-ray sources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Lomb-</a:t>
            </a:r>
            <a:r>
              <a:rPr lang="en-US" sz="1800" b="1" dirty="0" err="1" smtClean="0">
                <a:latin typeface="Century Gothic" charset="0"/>
              </a:rPr>
              <a:t>Scargle</a:t>
            </a:r>
            <a:endParaRPr lang="en-US" sz="1800" b="1" dirty="0" smtClean="0">
              <a:latin typeface="Century Gothic" charset="0"/>
            </a:endParaRPr>
          </a:p>
          <a:p>
            <a:pPr lvl="1"/>
            <a:r>
              <a:rPr lang="en-US" sz="1800" b="1" dirty="0" err="1" smtClean="0">
                <a:latin typeface="Century Gothic" charset="0"/>
              </a:rPr>
              <a:t>Buccheri’s</a:t>
            </a:r>
            <a:r>
              <a:rPr lang="en-US" sz="1800" b="1" dirty="0" smtClean="0">
                <a:latin typeface="Century Gothic" charset="0"/>
              </a:rPr>
              <a:t> z</a:t>
            </a:r>
            <a:r>
              <a:rPr lang="en-US" sz="1800" b="1" baseline="30000" dirty="0" smtClean="0">
                <a:latin typeface="Century Gothic" pitchFamily="34" charset="0"/>
              </a:rPr>
              <a:t>2</a:t>
            </a:r>
            <a:r>
              <a:rPr lang="en-US" sz="1800" b="1" dirty="0" smtClean="0">
                <a:latin typeface="Century Gothic" charset="0"/>
              </a:rPr>
              <a:t> statistics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Epoch Folding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.....</a:t>
            </a:r>
          </a:p>
          <a:p>
            <a:pPr lvl="1"/>
            <a:endParaRPr lang="en-US" sz="1800" b="1" dirty="0" smtClean="0">
              <a:latin typeface="Century Gothic" charset="0"/>
            </a:endParaRPr>
          </a:p>
          <a:p>
            <a:pPr lvl="1"/>
            <a:r>
              <a:rPr lang="en-US" sz="1800" b="1" dirty="0" smtClean="0">
                <a:latin typeface="Century Gothic" charset="0"/>
              </a:rPr>
              <a:t>9 Periodic sources in the GCR: magnetic CVs</a:t>
            </a:r>
          </a:p>
          <a:p>
            <a:pPr lvl="1"/>
            <a:r>
              <a:rPr lang="en-US" sz="1800" b="1" dirty="0" smtClean="0">
                <a:latin typeface="Century Gothic" charset="0"/>
              </a:rPr>
              <a:t>	(</a:t>
            </a:r>
            <a:r>
              <a:rPr lang="en-US" sz="1800" b="1" dirty="0" err="1" smtClean="0">
                <a:latin typeface="Century Gothic" charset="0"/>
              </a:rPr>
              <a:t>Muno</a:t>
            </a:r>
            <a:r>
              <a:rPr lang="en-US" sz="1800" b="1" dirty="0" smtClean="0">
                <a:latin typeface="Century Gothic" charset="0"/>
              </a:rPr>
              <a:t> et al 2003, 2009)</a:t>
            </a:r>
          </a:p>
          <a:p>
            <a:pPr lvl="1"/>
            <a:endParaRPr lang="en-US" sz="2000" b="1" dirty="0" smtClean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full_periodic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85800"/>
            <a:ext cx="53133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295400" y="6019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latin typeface="Century Gothic" charset="0"/>
              </a:rPr>
              <a:t>10 periodic sources and 11 candidates</a:t>
            </a:r>
          </a:p>
          <a:p>
            <a:pPr algn="ctr"/>
            <a:r>
              <a:rPr lang="en-US" sz="1800" b="1" dirty="0">
                <a:latin typeface="Century Gothic" charset="0"/>
              </a:rPr>
              <a:t>Hong et al 2010, arXiv:1103.2477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676400" y="2286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The Limiting Window ( 1Ms Chandra/ACIS-I)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457200" y="838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entury Gothic" charset="0"/>
              </a:rPr>
              <a:t>Variable X-ray sources in the Bulge Fields</a:t>
            </a:r>
          </a:p>
          <a:p>
            <a:pPr algn="ctr"/>
            <a:r>
              <a:rPr lang="en-US" b="1" dirty="0" smtClean="0">
                <a:latin typeface="Century Gothic" charset="0"/>
              </a:rPr>
              <a:t>(not complete)</a:t>
            </a:r>
            <a:endParaRPr lang="en-US" b="1" dirty="0">
              <a:latin typeface="Century Gothic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2133600"/>
          <a:ext cx="7315200" cy="212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1524000"/>
                <a:gridCol w="3352800"/>
              </a:tblGrid>
              <a:tr h="3332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Fields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Periodic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Variables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BW (100 </a:t>
                      </a:r>
                      <a:r>
                        <a:rPr lang="en-US" b="1" dirty="0" err="1" smtClean="0">
                          <a:latin typeface="Century Gothic" pitchFamily="34" charset="0"/>
                        </a:rPr>
                        <a:t>ksec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)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-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SW (100 </a:t>
                      </a:r>
                      <a:r>
                        <a:rPr lang="en-US" b="1" dirty="0" err="1" smtClean="0">
                          <a:latin typeface="Century Gothic" pitchFamily="34" charset="0"/>
                        </a:rPr>
                        <a:t>ksec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)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0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-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LW (1 </a:t>
                      </a:r>
                      <a:r>
                        <a:rPr lang="en-US" b="1" dirty="0" err="1" smtClean="0">
                          <a:latin typeface="Century Gothic" pitchFamily="34" charset="0"/>
                        </a:rPr>
                        <a:t>Msec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)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10 + 11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~80 (short + long)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9590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GCR</a:t>
                      </a:r>
                      <a:r>
                        <a:rPr lang="en-US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(1+1 </a:t>
                      </a:r>
                      <a:r>
                        <a:rPr lang="en-US" b="1" dirty="0" err="1" smtClean="0">
                          <a:latin typeface="Century Gothic" pitchFamily="34" charset="0"/>
                        </a:rPr>
                        <a:t>Msec</a:t>
                      </a:r>
                      <a:r>
                        <a:rPr lang="en-US" b="1" dirty="0" smtClean="0">
                          <a:latin typeface="Century Gothic" pitchFamily="34" charset="0"/>
                        </a:rPr>
                        <a:t>)</a:t>
                      </a:r>
                    </a:p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(</a:t>
                      </a:r>
                      <a:r>
                        <a:rPr lang="en-US" b="1" dirty="0" err="1" smtClean="0">
                          <a:latin typeface="Century Gothic" pitchFamily="34" charset="0"/>
                        </a:rPr>
                        <a:t>Muno</a:t>
                      </a:r>
                      <a:r>
                        <a:rPr lang="en-US" b="1" baseline="0" dirty="0" smtClean="0">
                          <a:latin typeface="Century Gothic" pitchFamily="34" charset="0"/>
                        </a:rPr>
                        <a:t> et al)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9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itchFamily="34" charset="0"/>
                        </a:rPr>
                        <a:t>856 (long) + 198 (short)</a:t>
                      </a:r>
                      <a:endParaRPr lang="en-US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219200" y="5715000"/>
            <a:ext cx="632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 Very hard spectra </a:t>
            </a:r>
          </a:p>
          <a:p>
            <a:pPr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 20-30% of hard X-ray sources can be periodic</a:t>
            </a:r>
          </a:p>
          <a:p>
            <a:r>
              <a:rPr lang="en-US" sz="1800" b="1" dirty="0" smtClean="0">
                <a:latin typeface="Century Gothic" charset="0"/>
              </a:rPr>
              <a:t>     (Hong </a:t>
            </a:r>
            <a:r>
              <a:rPr lang="en-US" sz="1800" b="1" dirty="0">
                <a:latin typeface="Century Gothic" charset="0"/>
              </a:rPr>
              <a:t>et al 2010, arXiv:</a:t>
            </a:r>
            <a:r>
              <a:rPr lang="en-US" sz="1800" b="1" dirty="0" smtClean="0">
                <a:latin typeface="Century Gothic" charset="0"/>
              </a:rPr>
              <a:t>1103.2477)</a:t>
            </a:r>
            <a:endParaRPr lang="en-US" sz="1800" b="1" dirty="0">
              <a:latin typeface="Century Gothic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entury Gothic" charset="0"/>
              </a:rPr>
              <a:t>The Limiting Window ( 1Ms Chandra/ACIS-I)</a:t>
            </a:r>
          </a:p>
        </p:txBody>
      </p:sp>
      <p:pic>
        <p:nvPicPr>
          <p:cNvPr id="29700" name="Picture 4" descr="fig8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01040"/>
            <a:ext cx="73914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fig10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24200"/>
            <a:ext cx="746952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 rot="18597453">
            <a:off x="2719821" y="3662036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971800" y="5105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18536442">
            <a:off x="2065337" y="3436642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entury Gothic" charset="0"/>
              </a:rPr>
              <a:t>absorption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19200" y="4997450"/>
            <a:ext cx="179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latin typeface="Century Gothic" charset="0"/>
              </a:rPr>
              <a:t>Intrinsically hard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828800" y="12954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entury Gothic" charset="0"/>
              </a:rPr>
              <a:t>Outline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0" y="236220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 sz="2000" b="1" dirty="0">
                <a:latin typeface="Century Gothic" charset="0"/>
              </a:rPr>
              <a:t>The X-ray sources in the Galactic Bulge</a:t>
            </a:r>
          </a:p>
          <a:p>
            <a:pPr marL="231775" indent="-231775">
              <a:buFont typeface="Arial" charset="0"/>
              <a:buChar char="•"/>
            </a:pPr>
            <a:endParaRPr lang="en-US" sz="2000" b="1" dirty="0" smtClean="0">
              <a:latin typeface="Century Gothic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2000" b="1" dirty="0" err="1" smtClean="0">
                <a:latin typeface="Century Gothic" charset="0"/>
              </a:rPr>
              <a:t>Quantile</a:t>
            </a:r>
            <a:r>
              <a:rPr lang="en-US" sz="2000" b="1" dirty="0" smtClean="0">
                <a:latin typeface="Century Gothic" charset="0"/>
              </a:rPr>
              <a:t> Analysis</a:t>
            </a:r>
          </a:p>
          <a:p>
            <a:pPr marL="231775" indent="-231775">
              <a:buFont typeface="Arial" charset="0"/>
              <a:buChar char="•"/>
            </a:pPr>
            <a:endParaRPr lang="en-US" sz="2000" b="1" dirty="0">
              <a:latin typeface="Century Gothic" charset="0"/>
            </a:endParaRPr>
          </a:p>
          <a:p>
            <a:pPr marL="231775" indent="-231775">
              <a:buFont typeface="Arial" charset="0"/>
              <a:buChar char="•"/>
            </a:pPr>
            <a:r>
              <a:rPr lang="en-US" sz="2000" b="1" dirty="0">
                <a:latin typeface="Century Gothic" charset="0"/>
              </a:rPr>
              <a:t>Periodic</a:t>
            </a:r>
            <a:r>
              <a:rPr lang="en-US" sz="2000" b="1" dirty="0" smtClean="0">
                <a:latin typeface="Century Gothic" charset="0"/>
              </a:rPr>
              <a:t> Bulge X</a:t>
            </a:r>
            <a:r>
              <a:rPr lang="en-US" sz="2000" b="1" dirty="0">
                <a:latin typeface="Century Gothic" charset="0"/>
              </a:rPr>
              <a:t>-ray </a:t>
            </a:r>
            <a:r>
              <a:rPr lang="en-US" sz="2000" b="1" dirty="0" smtClean="0">
                <a:latin typeface="Century Gothic" charset="0"/>
              </a:rPr>
              <a:t>Sources and Modulating Energy </a:t>
            </a:r>
            <a:r>
              <a:rPr lang="en-US" sz="2000" b="1" dirty="0" err="1" smtClean="0">
                <a:latin typeface="Century Gothic" charset="0"/>
              </a:rPr>
              <a:t>Quantiles</a:t>
            </a:r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46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 dirty="0">
                <a:latin typeface="Century Gothic" charset="0"/>
                <a:ea typeface="굴림" charset="-127"/>
              </a:rPr>
              <a:t>Extracting Spectral Properties or Variations</a:t>
            </a:r>
          </a:p>
          <a:p>
            <a:pPr algn="ctr" latinLnBrk="1"/>
            <a:r>
              <a:rPr kumimoji="1" lang="en-US" altLang="ko-KR" b="1" dirty="0">
                <a:latin typeface="Century Gothic" charset="0"/>
                <a:ea typeface="굴림" charset="-127"/>
              </a:rPr>
              <a:t>from </a:t>
            </a:r>
            <a:r>
              <a:rPr kumimoji="1" lang="en-US" altLang="ko-KR" b="1" dirty="0" smtClean="0">
                <a:latin typeface="Century Gothic" charset="0"/>
                <a:ea typeface="굴림" charset="-127"/>
              </a:rPr>
              <a:t>faint </a:t>
            </a:r>
            <a:r>
              <a:rPr kumimoji="1" lang="en-US" altLang="ko-KR" b="1" dirty="0">
                <a:latin typeface="Century Gothic" charset="0"/>
                <a:ea typeface="굴림" charset="-127"/>
              </a:rPr>
              <a:t>X-ray sources</a:t>
            </a:r>
            <a:endParaRPr kumimoji="1" lang="en-US" altLang="ko-KR" dirty="0">
              <a:latin typeface="Century Gothic" charset="0"/>
              <a:ea typeface="굴림" charset="-127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63246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FontTx/>
              <a:buChar char="•"/>
            </a:pPr>
            <a:r>
              <a:rPr kumimoji="1" lang="en-US" altLang="ko-KR" sz="1800" b="1" dirty="0">
                <a:latin typeface="Century Gothic" charset="0"/>
                <a:ea typeface="굴림" charset="-127"/>
              </a:rPr>
              <a:t>Hardness Ratio</a:t>
            </a:r>
          </a:p>
          <a:p>
            <a:pPr latinLnBrk="1"/>
            <a:r>
              <a:rPr kumimoji="1" lang="en-US" altLang="ko-KR" sz="1800" b="1" dirty="0" smtClean="0">
                <a:solidFill>
                  <a:schemeClr val="accent2"/>
                </a:solidFill>
                <a:latin typeface="Century Gothic" charset="0"/>
                <a:ea typeface="굴림" charset="-127"/>
              </a:rPr>
              <a:t>	HR</a:t>
            </a:r>
            <a:r>
              <a:rPr kumimoji="1" lang="en-US" altLang="ko-KR" sz="1800" b="1" baseline="-25000" dirty="0" smtClean="0">
                <a:solidFill>
                  <a:schemeClr val="accent2"/>
                </a:solidFill>
                <a:latin typeface="Century Gothic" charset="0"/>
                <a:ea typeface="굴림" charset="-127"/>
              </a:rPr>
              <a:t>1</a:t>
            </a:r>
            <a:r>
              <a:rPr kumimoji="1" lang="en-US" altLang="ko-KR" sz="1800" b="1" dirty="0" smtClean="0">
                <a:solidFill>
                  <a:schemeClr val="accent2"/>
                </a:solidFill>
                <a:latin typeface="Century Gothic" charset="0"/>
                <a:ea typeface="굴림" charset="-127"/>
              </a:rPr>
              <a:t> </a:t>
            </a:r>
            <a:r>
              <a:rPr kumimoji="1" lang="en-US" altLang="ko-KR" sz="1800" b="1" dirty="0">
                <a:solidFill>
                  <a:schemeClr val="accent2"/>
                </a:solidFill>
                <a:latin typeface="Century Gothic" charset="0"/>
                <a:ea typeface="굴림" charset="-127"/>
              </a:rPr>
              <a:t>=(H-S)/(H+S) </a:t>
            </a:r>
            <a:r>
              <a:rPr kumimoji="1" lang="en-US" altLang="ko-KR" sz="1800" b="1" dirty="0">
                <a:latin typeface="Century Gothic" charset="0"/>
                <a:ea typeface="굴림" charset="-127"/>
              </a:rPr>
              <a:t>or </a:t>
            </a:r>
            <a:r>
              <a:rPr kumimoji="1" lang="en-US" altLang="ko-KR" sz="1800" b="1" dirty="0">
                <a:solidFill>
                  <a:schemeClr val="accent2"/>
                </a:solidFill>
                <a:latin typeface="Century Gothic" charset="0"/>
                <a:ea typeface="굴림" charset="-127"/>
              </a:rPr>
              <a:t>HR</a:t>
            </a:r>
            <a:r>
              <a:rPr kumimoji="1" lang="en-US" altLang="ko-KR" sz="1800" b="1" baseline="-25000" dirty="0">
                <a:solidFill>
                  <a:schemeClr val="accent2"/>
                </a:solidFill>
                <a:latin typeface="Century Gothic" charset="0"/>
                <a:ea typeface="굴림" charset="-127"/>
              </a:rPr>
              <a:t>2</a:t>
            </a:r>
            <a:r>
              <a:rPr kumimoji="1" lang="en-US" altLang="ko-KR" sz="1800" b="1" dirty="0">
                <a:solidFill>
                  <a:schemeClr val="accent2"/>
                </a:solidFill>
                <a:latin typeface="Century Gothic" charset="0"/>
                <a:ea typeface="굴림" charset="-127"/>
              </a:rPr>
              <a:t> = log</a:t>
            </a:r>
            <a:r>
              <a:rPr kumimoji="1" lang="en-US" altLang="ko-KR" sz="1800" b="1" baseline="-25000" dirty="0">
                <a:solidFill>
                  <a:schemeClr val="accent2"/>
                </a:solidFill>
                <a:latin typeface="Century Gothic" charset="0"/>
                <a:ea typeface="굴림" charset="-127"/>
              </a:rPr>
              <a:t>10</a:t>
            </a:r>
            <a:r>
              <a:rPr kumimoji="1" lang="en-US" altLang="ko-KR" sz="1800" b="1" dirty="0">
                <a:solidFill>
                  <a:schemeClr val="accent2"/>
                </a:solidFill>
                <a:latin typeface="Century Gothic" charset="0"/>
                <a:ea typeface="굴림" charset="-127"/>
              </a:rPr>
              <a:t>(H/S)</a:t>
            </a:r>
          </a:p>
          <a:p>
            <a:pPr latinLnBrk="1">
              <a:lnSpc>
                <a:spcPct val="120000"/>
              </a:lnSpc>
            </a:pPr>
            <a:r>
              <a:rPr kumimoji="1" lang="en-US" altLang="ko-KR" sz="1800" b="1" dirty="0">
                <a:latin typeface="Century Gothic" charset="0"/>
                <a:ea typeface="굴림" charset="-127"/>
              </a:rPr>
              <a:t>	e.g.   S: 0.3-</a:t>
            </a:r>
            <a:r>
              <a:rPr kumimoji="1" lang="en-US" altLang="ko-KR" sz="1800" b="1" dirty="0" smtClean="0">
                <a:latin typeface="Century Gothic" charset="0"/>
                <a:ea typeface="굴림" charset="-127"/>
              </a:rPr>
              <a:t>2.5 </a:t>
            </a:r>
            <a:r>
              <a:rPr kumimoji="1" lang="en-US" altLang="ko-KR" sz="1800" b="1" dirty="0" err="1">
                <a:latin typeface="Century Gothic" charset="0"/>
                <a:ea typeface="굴림" charset="-127"/>
              </a:rPr>
              <a:t>keV</a:t>
            </a:r>
            <a:r>
              <a:rPr kumimoji="1" lang="en-US" altLang="ko-KR" sz="1800" b="1" dirty="0">
                <a:latin typeface="Century Gothic" charset="0"/>
                <a:ea typeface="굴림" charset="-127"/>
              </a:rPr>
              <a:t>, </a:t>
            </a:r>
          </a:p>
          <a:p>
            <a:pPr latinLnBrk="1"/>
            <a:r>
              <a:rPr kumimoji="1" lang="en-US" altLang="ko-KR" sz="1800" b="1" dirty="0">
                <a:latin typeface="Century Gothic" charset="0"/>
                <a:ea typeface="굴림" charset="-127"/>
              </a:rPr>
              <a:t>	          H: </a:t>
            </a:r>
            <a:r>
              <a:rPr kumimoji="1" lang="en-US" altLang="ko-KR" sz="1800" b="1" dirty="0" smtClean="0">
                <a:latin typeface="Century Gothic" charset="0"/>
                <a:ea typeface="굴림" charset="-127"/>
              </a:rPr>
              <a:t>2.5-</a:t>
            </a:r>
            <a:r>
              <a:rPr kumimoji="1" lang="en-US" altLang="ko-KR" sz="1800" b="1" dirty="0">
                <a:latin typeface="Century Gothic" charset="0"/>
                <a:ea typeface="굴림" charset="-127"/>
              </a:rPr>
              <a:t>8.0 </a:t>
            </a:r>
            <a:r>
              <a:rPr kumimoji="1" lang="en-US" altLang="ko-KR" sz="1800" b="1" dirty="0" err="1" smtClean="0">
                <a:latin typeface="Century Gothic" charset="0"/>
                <a:ea typeface="굴림" charset="-127"/>
              </a:rPr>
              <a:t>keV</a:t>
            </a:r>
            <a:endParaRPr kumimoji="1" lang="en-US" altLang="ko-KR" sz="1800" b="1" dirty="0" smtClean="0">
              <a:latin typeface="Century Gothic" charset="0"/>
              <a:ea typeface="굴림" charset="-127"/>
            </a:endParaRPr>
          </a:p>
          <a:p>
            <a:pPr latinLnBrk="1"/>
            <a:endParaRPr kumimoji="1" lang="en-US" altLang="ko-KR" sz="1800" b="1" dirty="0" smtClean="0">
              <a:latin typeface="Century Gothic" charset="0"/>
              <a:ea typeface="굴림" charset="-127"/>
            </a:endParaRPr>
          </a:p>
        </p:txBody>
      </p:sp>
      <p:pic>
        <p:nvPicPr>
          <p:cNvPr id="4" name="Picture 1034" descr="g_example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346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5" descr="g_example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05200"/>
            <a:ext cx="346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7467600" y="3810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20000" y="3809206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09800" y="4800600"/>
            <a:ext cx="102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 HR</a:t>
            </a:r>
            <a:r>
              <a:rPr kumimoji="1" lang="en-US" altLang="ko-KR" sz="1800" b="1" baseline="-25000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1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 = 1                                        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638800"/>
            <a:ext cx="6967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buFont typeface="Arial" charset="0"/>
              <a:buChar char="•"/>
            </a:pPr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 Bayesian Estimation of Hardness Ratios (BEHR)</a:t>
            </a:r>
          </a:p>
          <a:p>
            <a:pPr lvl="0" latinLnBrk="1"/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	Park et al, 2006, </a:t>
            </a:r>
            <a:r>
              <a:rPr kumimoji="1" lang="en-US" altLang="ko-KR" sz="1800" b="1" dirty="0" err="1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ApJ</a:t>
            </a:r>
            <a:endParaRPr kumimoji="1" lang="en-US" altLang="ko-KR" sz="1800" b="1" dirty="0">
              <a:solidFill>
                <a:srgbClr val="000000"/>
              </a:solidFill>
              <a:latin typeface="Century Gothic" charset="0"/>
              <a:ea typeface="굴림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4724400"/>
            <a:ext cx="102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HR</a:t>
            </a:r>
            <a:r>
              <a:rPr kumimoji="1" lang="en-US" altLang="ko-KR" sz="1800" b="1" baseline="-25000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1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= 1                                                  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3736975" y="522288"/>
            <a:ext cx="157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>
                <a:latin typeface="Century Gothic" charset="0"/>
              </a:rPr>
              <a:t>Quantiles</a:t>
            </a:r>
          </a:p>
        </p:txBody>
      </p:sp>
      <p:sp>
        <p:nvSpPr>
          <p:cNvPr id="31747" name="Text Box 1030"/>
          <p:cNvSpPr txBox="1">
            <a:spLocks noChangeArrowheads="1"/>
          </p:cNvSpPr>
          <p:nvPr/>
        </p:nvSpPr>
        <p:spPr bwMode="auto">
          <a:xfrm>
            <a:off x="1447800" y="1295400"/>
            <a:ext cx="7162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Tx/>
              <a:buChar char="•"/>
            </a:pPr>
            <a:r>
              <a:rPr kumimoji="1" lang="en-US" altLang="ko-KR" sz="2000" b="1" dirty="0">
                <a:latin typeface="Century Gothic" charset="0"/>
              </a:rPr>
              <a:t>Low count requirements for </a:t>
            </a:r>
            <a:r>
              <a:rPr kumimoji="1" lang="en-US" altLang="ko-KR" sz="2000" b="1" dirty="0" err="1">
                <a:latin typeface="Century Gothic" charset="0"/>
              </a:rPr>
              <a:t>quantiles</a:t>
            </a:r>
            <a:r>
              <a:rPr kumimoji="1" lang="en-US" altLang="ko-KR" sz="2000" b="1" dirty="0">
                <a:latin typeface="Century Gothic" charset="0"/>
              </a:rPr>
              <a:t>: </a:t>
            </a:r>
          </a:p>
          <a:p>
            <a:pPr latinLnBrk="1"/>
            <a:r>
              <a:rPr kumimoji="1" lang="en-US" altLang="ko-KR" sz="2000" b="1" dirty="0">
                <a:solidFill>
                  <a:srgbClr val="FF6600"/>
                </a:solidFill>
                <a:latin typeface="Century Gothic" charset="0"/>
              </a:rPr>
              <a:t>	spectral-independent</a:t>
            </a:r>
            <a:endParaRPr kumimoji="1" lang="en-US" altLang="ko-KR" sz="2000" b="1" dirty="0">
              <a:latin typeface="Century Gothic" charset="0"/>
            </a:endParaRPr>
          </a:p>
          <a:p>
            <a:pPr lvl="1" latinLnBrk="1"/>
            <a:r>
              <a:rPr kumimoji="1" lang="en-US" altLang="ko-KR" sz="2000" b="1" dirty="0">
                <a:latin typeface="Century Gothic" charset="0"/>
              </a:rPr>
              <a:t>		2 counts for median</a:t>
            </a:r>
          </a:p>
          <a:p>
            <a:pPr lvl="1" latinLnBrk="1"/>
            <a:r>
              <a:rPr kumimoji="1" lang="en-US" altLang="ko-KR" sz="2000" b="1" dirty="0">
                <a:latin typeface="Century Gothic" charset="0"/>
              </a:rPr>
              <a:t>		3 counts for </a:t>
            </a:r>
            <a:r>
              <a:rPr kumimoji="1" lang="en-US" altLang="ko-KR" sz="2000" b="1" dirty="0" err="1">
                <a:latin typeface="Century Gothic" charset="0"/>
              </a:rPr>
              <a:t>terciles</a:t>
            </a:r>
            <a:r>
              <a:rPr kumimoji="1" lang="en-US" altLang="ko-KR" sz="2000" b="1" dirty="0">
                <a:latin typeface="Century Gothic" charset="0"/>
              </a:rPr>
              <a:t> and quartiles</a:t>
            </a:r>
          </a:p>
          <a:p>
            <a:pPr latinLnBrk="1"/>
            <a:endParaRPr/>
          </a:p>
          <a:p>
            <a:pPr latinLnBrk="1">
              <a:buFontTx/>
              <a:buChar char="•"/>
            </a:pPr>
            <a:r>
              <a:rPr kumimoji="1" lang="en-US" altLang="ko-KR" sz="2000" b="1" dirty="0" smtClean="0">
                <a:latin typeface="Century Gothic" charset="0"/>
              </a:rPr>
              <a:t> No </a:t>
            </a:r>
            <a:r>
              <a:rPr kumimoji="1" lang="en-US" altLang="ko-KR" sz="2000" b="1" dirty="0">
                <a:latin typeface="Century Gothic" charset="0"/>
              </a:rPr>
              <a:t>energy binning required</a:t>
            </a:r>
          </a:p>
          <a:p>
            <a:pPr latinLnBrk="1">
              <a:buFontTx/>
              <a:buChar char="•"/>
            </a:pPr>
            <a:r>
              <a:rPr kumimoji="1" lang="en-US" altLang="ko-KR" sz="2000" b="1" dirty="0">
                <a:latin typeface="Century Gothic" charset="0"/>
              </a:rPr>
              <a:t> Take advantage of energy resolution</a:t>
            </a:r>
          </a:p>
          <a:p>
            <a:pPr latinLnBrk="1">
              <a:buFontTx/>
              <a:buChar char="•"/>
            </a:pPr>
            <a:r>
              <a:rPr kumimoji="1" lang="en-US" altLang="ko-KR" sz="2000" b="1" dirty="0">
                <a:latin typeface="Century Gothic" charset="0"/>
              </a:rPr>
              <a:t> Optimal use of information</a:t>
            </a:r>
          </a:p>
          <a:p>
            <a:pPr latinLnBrk="1">
              <a:buFontTx/>
              <a:buChar char="•"/>
            </a:pPr>
            <a:endParaRPr kumimoji="1" lang="ko-KR" sz="2000" b="1" dirty="0"/>
          </a:p>
        </p:txBody>
      </p:sp>
      <p:pic>
        <p:nvPicPr>
          <p:cNvPr id="31748" name="Picture 1034" descr="g_example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994"/>
            <a:ext cx="346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35" descr="g_example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267994"/>
            <a:ext cx="346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73914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43800" y="4571206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5486400"/>
            <a:ext cx="2799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 Median (E</a:t>
            </a:r>
            <a:r>
              <a:rPr kumimoji="1" lang="en-US" altLang="ko-KR" sz="1800" b="1" baseline="-25000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50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) = 3.7 </a:t>
            </a:r>
            <a:r>
              <a:rPr kumimoji="1" lang="en-US" altLang="ko-KR" sz="1800" b="1" dirty="0" err="1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keV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5486400"/>
            <a:ext cx="2799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 Median (E</a:t>
            </a:r>
            <a:r>
              <a:rPr kumimoji="1" lang="en-US" altLang="ko-KR" sz="1800" b="1" baseline="-25000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50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) = 6.5 </a:t>
            </a:r>
            <a:r>
              <a:rPr kumimoji="1" lang="en-US" altLang="ko-KR" sz="1800" b="1" dirty="0" err="1" smtClean="0">
                <a:solidFill>
                  <a:srgbClr val="000000"/>
                </a:solidFill>
                <a:latin typeface="Century Gothic" charset="0"/>
                <a:ea typeface="굴림" charset="-127"/>
              </a:rPr>
              <a:t>keV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914400" y="607367"/>
            <a:ext cx="7340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 dirty="0" smtClean="0">
                <a:latin typeface="Century Gothic" charset="0"/>
              </a:rPr>
              <a:t>X-ray Spectral Models of Astronomical Objects</a:t>
            </a:r>
            <a:endParaRPr kumimoji="1" lang="en-US" altLang="ko-KR" b="1" dirty="0">
              <a:latin typeface="Century Gothic" charset="0"/>
            </a:endParaRPr>
          </a:p>
        </p:txBody>
      </p:sp>
      <p:sp>
        <p:nvSpPr>
          <p:cNvPr id="31747" name="Text Box 1030"/>
          <p:cNvSpPr txBox="1">
            <a:spLocks noChangeArrowheads="1"/>
          </p:cNvSpPr>
          <p:nvPr/>
        </p:nvSpPr>
        <p:spPr bwMode="auto">
          <a:xfrm>
            <a:off x="990600" y="1524000"/>
            <a:ext cx="7543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kumimoji="1" lang="en-US" altLang="ko-KR" sz="1800" b="1" dirty="0" smtClean="0">
                <a:latin typeface="Century Gothic" charset="0"/>
              </a:rPr>
              <a:t>Power law (Photon Index: </a:t>
            </a:r>
            <a:r>
              <a:rPr kumimoji="1" lang="en-US" altLang="ko-KR" sz="1800" b="1" dirty="0" smtClean="0">
                <a:latin typeface="Century Gothic" charset="0"/>
                <a:sym typeface="Symbol"/>
              </a:rPr>
              <a:t></a:t>
            </a:r>
            <a:r>
              <a:rPr kumimoji="1" lang="en-US" altLang="ko-KR" sz="1800" b="1" dirty="0" smtClean="0">
                <a:latin typeface="Century Gothic" charset="0"/>
              </a:rPr>
              <a:t>)</a:t>
            </a:r>
          </a:p>
          <a:p>
            <a:pPr latinLnBrk="1"/>
            <a:r>
              <a:rPr kumimoji="1" lang="en-US" altLang="ko-KR" sz="1800" b="1" dirty="0" smtClean="0">
                <a:latin typeface="Century Gothic" charset="0"/>
              </a:rPr>
              <a:t>Black Body (Temperature: </a:t>
            </a:r>
            <a:r>
              <a:rPr kumimoji="1" lang="en-US" altLang="ko-KR" sz="1800" b="1" dirty="0" err="1" smtClean="0">
                <a:latin typeface="Century Gothic" charset="0"/>
              </a:rPr>
              <a:t>kT</a:t>
            </a:r>
            <a:r>
              <a:rPr kumimoji="1" lang="en-US" altLang="ko-KR" sz="1800" b="1" dirty="0" smtClean="0">
                <a:latin typeface="Century Gothic" charset="0"/>
              </a:rPr>
              <a:t>)</a:t>
            </a:r>
          </a:p>
          <a:p>
            <a:pPr latinLnBrk="1"/>
            <a:r>
              <a:rPr kumimoji="1" lang="en-US" altLang="ko-KR" sz="1800" b="1" dirty="0" smtClean="0">
                <a:latin typeface="Century Gothic" charset="0"/>
              </a:rPr>
              <a:t>Thermal </a:t>
            </a:r>
            <a:r>
              <a:rPr kumimoji="1" lang="en-US" altLang="ko-KR" sz="1800" b="1" dirty="0" err="1" smtClean="0">
                <a:latin typeface="Century Gothic" charset="0"/>
              </a:rPr>
              <a:t>Brems</a:t>
            </a:r>
            <a:r>
              <a:rPr kumimoji="1" lang="en-US" altLang="ko-KR" sz="1800" b="1" dirty="0" smtClean="0">
                <a:latin typeface="Century Gothic" charset="0"/>
              </a:rPr>
              <a:t>. (Plasma Temperature: </a:t>
            </a:r>
            <a:r>
              <a:rPr kumimoji="1" lang="en-US" altLang="ko-KR" sz="1800" b="1" dirty="0" err="1" smtClean="0">
                <a:latin typeface="Century Gothic" charset="0"/>
              </a:rPr>
              <a:t>kT</a:t>
            </a:r>
            <a:r>
              <a:rPr kumimoji="1" lang="en-US" altLang="ko-KR" sz="1800" b="1" dirty="0" smtClean="0">
                <a:latin typeface="Century Gothic" charset="0"/>
              </a:rPr>
              <a:t>)</a:t>
            </a:r>
          </a:p>
          <a:p>
            <a:pPr latinLnBrk="1"/>
            <a:r>
              <a:rPr kumimoji="1" lang="en-US" altLang="ko-KR" sz="1800" b="1" dirty="0" err="1" smtClean="0">
                <a:latin typeface="Century Gothic" charset="0"/>
              </a:rPr>
              <a:t>MeKaL</a:t>
            </a:r>
            <a:r>
              <a:rPr kumimoji="1" lang="en-US" altLang="ko-KR" sz="1800" b="1" dirty="0" smtClean="0">
                <a:latin typeface="Century Gothic" charset="0"/>
              </a:rPr>
              <a:t> or APEC (Plasma Temperature: </a:t>
            </a:r>
            <a:r>
              <a:rPr kumimoji="1" lang="en-US" altLang="ko-KR" sz="1800" b="1" dirty="0" err="1" smtClean="0">
                <a:latin typeface="Century Gothic" charset="0"/>
              </a:rPr>
              <a:t>kT</a:t>
            </a:r>
            <a:r>
              <a:rPr kumimoji="1" lang="en-US" altLang="ko-KR" sz="1800" b="1" dirty="0" smtClean="0">
                <a:latin typeface="Century Gothic" charset="0"/>
              </a:rPr>
              <a:t>, Abundance, …)</a:t>
            </a:r>
          </a:p>
          <a:p>
            <a:pPr latinLnBrk="1"/>
            <a:r>
              <a:rPr kumimoji="1" lang="en-US" altLang="ko-KR" sz="1800" b="1" dirty="0" smtClean="0">
                <a:latin typeface="Century Gothic" charset="0"/>
              </a:rPr>
              <a:t>   ….</a:t>
            </a:r>
            <a:endParaRPr kumimoji="1" lang="en-US" altLang="ko-KR" sz="1800" b="1" dirty="0">
              <a:latin typeface="Century Gothic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3352800"/>
            <a:ext cx="5781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</a:rPr>
              <a:t>+ Interstellar Absorption (N</a:t>
            </a:r>
            <a:r>
              <a:rPr kumimoji="1" lang="en-US" altLang="ko-KR" sz="1800" b="1" baseline="-25000" dirty="0" smtClean="0">
                <a:solidFill>
                  <a:srgbClr val="000000"/>
                </a:solidFill>
                <a:latin typeface="Century Gothic" charset="0"/>
              </a:rPr>
              <a:t>H</a:t>
            </a:r>
            <a:r>
              <a:rPr kumimoji="1" lang="en-US" altLang="ko-KR" sz="1800" b="1" dirty="0" smtClean="0">
                <a:solidFill>
                  <a:srgbClr val="000000"/>
                </a:solidFill>
                <a:latin typeface="Century Gothic" charset="0"/>
              </a:rPr>
              <a:t>)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914400" y="4648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800" b="1" dirty="0" smtClean="0">
                <a:solidFill>
                  <a:srgbClr val="0000FF"/>
                </a:solidFill>
                <a:latin typeface="Century Gothic" charset="0"/>
              </a:rPr>
              <a:t>Goal: acquire two parameters to describe basic spectral shapes.</a:t>
            </a:r>
          </a:p>
          <a:p>
            <a:endParaRPr kumimoji="1" lang="en-US" sz="1800" b="1" dirty="0" smtClean="0">
              <a:solidFill>
                <a:srgbClr val="0000FF"/>
              </a:solidFill>
              <a:latin typeface="Century Gothic" charset="0"/>
            </a:endParaRPr>
          </a:p>
          <a:p>
            <a:r>
              <a:rPr kumimoji="1" lang="en-US" sz="1800" b="1" dirty="0" smtClean="0">
                <a:latin typeface="Century Gothic" charset="0"/>
              </a:rPr>
              <a:t>	cf. Hardness ratio using three bands: </a:t>
            </a:r>
          </a:p>
          <a:p>
            <a:r>
              <a:rPr kumimoji="1" lang="en-US" sz="1800" b="1" dirty="0" smtClean="0">
                <a:latin typeface="Century Gothic" charset="0"/>
              </a:rPr>
              <a:t>	S, M, H =&gt; HR1 = S/M, HR2 = M/H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1219200" y="381000"/>
            <a:ext cx="6816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b="1" dirty="0" smtClean="0">
                <a:latin typeface="Century Gothic" charset="0"/>
              </a:rPr>
              <a:t>Two independent parameters from </a:t>
            </a:r>
            <a:r>
              <a:rPr kumimoji="1" lang="en-US" altLang="ko-KR" b="1" dirty="0" err="1" smtClean="0">
                <a:latin typeface="Century Gothic" charset="0"/>
              </a:rPr>
              <a:t>Quantiles</a:t>
            </a:r>
            <a:endParaRPr kumimoji="1" lang="en-US" altLang="ko-KR" b="1" dirty="0">
              <a:latin typeface="Century Gothic" charset="0"/>
            </a:endParaRPr>
          </a:p>
        </p:txBody>
      </p:sp>
      <p:sp>
        <p:nvSpPr>
          <p:cNvPr id="31747" name="Text Box 1030"/>
          <p:cNvSpPr txBox="1">
            <a:spLocks noChangeArrowheads="1"/>
          </p:cNvSpPr>
          <p:nvPr/>
        </p:nvSpPr>
        <p:spPr bwMode="auto">
          <a:xfrm>
            <a:off x="990600" y="10668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FontTx/>
              <a:buChar char="•"/>
            </a:pPr>
            <a:r>
              <a:rPr kumimoji="1" lang="en-US" altLang="ko-KR" sz="1800" b="1" dirty="0" smtClean="0">
                <a:latin typeface="Century Gothic" charset="0"/>
              </a:rPr>
              <a:t>Median (E</a:t>
            </a:r>
            <a:r>
              <a:rPr kumimoji="1" lang="en-US" altLang="ko-KR" sz="1800" b="1" baseline="-25000" dirty="0" smtClean="0">
                <a:latin typeface="Century Gothic" charset="0"/>
              </a:rPr>
              <a:t>50</a:t>
            </a:r>
            <a:r>
              <a:rPr kumimoji="1" lang="en-US" altLang="ko-KR" sz="1800" b="1" dirty="0" smtClean="0">
                <a:latin typeface="Century Gothic" charset="0"/>
              </a:rPr>
              <a:t>)</a:t>
            </a:r>
            <a:endParaRPr kumimoji="1" lang="en-US" altLang="ko-KR" sz="1800" b="1" dirty="0">
              <a:latin typeface="Century Gothic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618593" y="1700926"/>
            <a:ext cx="1437290" cy="1467944"/>
          </a:xfrm>
          <a:custGeom>
            <a:avLst/>
            <a:gdLst>
              <a:gd name="connsiteX0" fmla="*/ 0 w 1471448"/>
              <a:gd name="connsiteY0" fmla="*/ 1397875 h 1564289"/>
              <a:gd name="connsiteX1" fmla="*/ 5990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0 w 1471448"/>
              <a:gd name="connsiteY0" fmla="*/ 1397875 h 1564289"/>
              <a:gd name="connsiteX1" fmla="*/ 2942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49048 w 1520496"/>
              <a:gd name="connsiteY0" fmla="*/ 1396124 h 1616842"/>
              <a:gd name="connsiteX1" fmla="*/ 49048 w 1520496"/>
              <a:gd name="connsiteY1" fmla="*/ 1385614 h 1616842"/>
              <a:gd name="connsiteX2" fmla="*/ 343338 w 1520496"/>
              <a:gd name="connsiteY2" fmla="*/ 8759 h 1616842"/>
              <a:gd name="connsiteX3" fmla="*/ 1257738 w 1520496"/>
              <a:gd name="connsiteY3" fmla="*/ 1333062 h 1616842"/>
              <a:gd name="connsiteX4" fmla="*/ 1520496 w 1520496"/>
              <a:gd name="connsiteY4" fmla="*/ 1385614 h 1616842"/>
              <a:gd name="connsiteX0" fmla="*/ 582448 w 2053896"/>
              <a:gd name="connsiteY0" fmla="*/ 1404006 h 1570420"/>
              <a:gd name="connsiteX1" fmla="*/ 49048 w 2053896"/>
              <a:gd name="connsiteY1" fmla="*/ 1241096 h 1570420"/>
              <a:gd name="connsiteX2" fmla="*/ 876738 w 2053896"/>
              <a:gd name="connsiteY2" fmla="*/ 16641 h 1570420"/>
              <a:gd name="connsiteX3" fmla="*/ 1791138 w 2053896"/>
              <a:gd name="connsiteY3" fmla="*/ 1340944 h 1570420"/>
              <a:gd name="connsiteX4" fmla="*/ 2053896 w 2053896"/>
              <a:gd name="connsiteY4" fmla="*/ 1393496 h 1570420"/>
              <a:gd name="connsiteX0" fmla="*/ 277648 w 1749096"/>
              <a:gd name="connsiteY0" fmla="*/ 1531006 h 1697420"/>
              <a:gd name="connsiteX1" fmla="*/ 49048 w 1749096"/>
              <a:gd name="connsiteY1" fmla="*/ 606096 h 1697420"/>
              <a:gd name="connsiteX2" fmla="*/ 571938 w 1749096"/>
              <a:gd name="connsiteY2" fmla="*/ 143641 h 1697420"/>
              <a:gd name="connsiteX3" fmla="*/ 1486338 w 1749096"/>
              <a:gd name="connsiteY3" fmla="*/ 1467944 h 1697420"/>
              <a:gd name="connsiteX4" fmla="*/ 1749096 w 1749096"/>
              <a:gd name="connsiteY4" fmla="*/ 1520496 h 1697420"/>
              <a:gd name="connsiteX0" fmla="*/ 0 w 1700048"/>
              <a:gd name="connsiteY0" fmla="*/ 606096 h 1697420"/>
              <a:gd name="connsiteX1" fmla="*/ 522890 w 1700048"/>
              <a:gd name="connsiteY1" fmla="*/ 143641 h 1697420"/>
              <a:gd name="connsiteX2" fmla="*/ 1437290 w 1700048"/>
              <a:gd name="connsiteY2" fmla="*/ 1467944 h 1697420"/>
              <a:gd name="connsiteX3" fmla="*/ 1700048 w 1700048"/>
              <a:gd name="connsiteY3" fmla="*/ 1520496 h 1697420"/>
              <a:gd name="connsiteX0" fmla="*/ 0 w 1437290"/>
              <a:gd name="connsiteY0" fmla="*/ 606096 h 1467944"/>
              <a:gd name="connsiteX1" fmla="*/ 522890 w 1437290"/>
              <a:gd name="connsiteY1" fmla="*/ 143641 h 1467944"/>
              <a:gd name="connsiteX2" fmla="*/ 1437290 w 1437290"/>
              <a:gd name="connsiteY2" fmla="*/ 1467944 h 14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7290" h="1467944">
                <a:moveTo>
                  <a:pt x="0" y="606096"/>
                </a:moveTo>
                <a:cubicBezTo>
                  <a:pt x="49048" y="374868"/>
                  <a:pt x="283342" y="0"/>
                  <a:pt x="522890" y="143641"/>
                </a:cubicBezTo>
                <a:cubicBezTo>
                  <a:pt x="762438" y="287282"/>
                  <a:pt x="1241097" y="1238468"/>
                  <a:pt x="1437290" y="146794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1600200"/>
            <a:ext cx="17526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1294606" y="2438400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1828800" y="3352801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1"/>
            <a:r>
              <a:rPr kumimoji="1" lang="en-US" altLang="ko-KR" sz="1600" b="1" dirty="0" smtClean="0">
                <a:latin typeface="Century Gothic" charset="0"/>
              </a:rPr>
              <a:t>Energy</a:t>
            </a:r>
            <a:endParaRPr kumimoji="1" lang="en-US" altLang="ko-KR" sz="1600" b="1" dirty="0">
              <a:latin typeface="Century Gothic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04593" y="1784904"/>
            <a:ext cx="1437290" cy="1366344"/>
          </a:xfrm>
          <a:custGeom>
            <a:avLst/>
            <a:gdLst>
              <a:gd name="connsiteX0" fmla="*/ 0 w 1471448"/>
              <a:gd name="connsiteY0" fmla="*/ 1397875 h 1564289"/>
              <a:gd name="connsiteX1" fmla="*/ 5990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0 w 1471448"/>
              <a:gd name="connsiteY0" fmla="*/ 1397875 h 1564289"/>
              <a:gd name="connsiteX1" fmla="*/ 2942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49048 w 1520496"/>
              <a:gd name="connsiteY0" fmla="*/ 1396124 h 1616842"/>
              <a:gd name="connsiteX1" fmla="*/ 49048 w 1520496"/>
              <a:gd name="connsiteY1" fmla="*/ 1385614 h 1616842"/>
              <a:gd name="connsiteX2" fmla="*/ 343338 w 1520496"/>
              <a:gd name="connsiteY2" fmla="*/ 8759 h 1616842"/>
              <a:gd name="connsiteX3" fmla="*/ 1257738 w 1520496"/>
              <a:gd name="connsiteY3" fmla="*/ 1333062 h 1616842"/>
              <a:gd name="connsiteX4" fmla="*/ 1520496 w 1520496"/>
              <a:gd name="connsiteY4" fmla="*/ 1385614 h 1616842"/>
              <a:gd name="connsiteX0" fmla="*/ 582448 w 2053896"/>
              <a:gd name="connsiteY0" fmla="*/ 1404006 h 1570420"/>
              <a:gd name="connsiteX1" fmla="*/ 49048 w 2053896"/>
              <a:gd name="connsiteY1" fmla="*/ 1241096 h 1570420"/>
              <a:gd name="connsiteX2" fmla="*/ 876738 w 2053896"/>
              <a:gd name="connsiteY2" fmla="*/ 16641 h 1570420"/>
              <a:gd name="connsiteX3" fmla="*/ 1791138 w 2053896"/>
              <a:gd name="connsiteY3" fmla="*/ 1340944 h 1570420"/>
              <a:gd name="connsiteX4" fmla="*/ 2053896 w 2053896"/>
              <a:gd name="connsiteY4" fmla="*/ 1393496 h 1570420"/>
              <a:gd name="connsiteX0" fmla="*/ 277648 w 1749096"/>
              <a:gd name="connsiteY0" fmla="*/ 1531006 h 1697420"/>
              <a:gd name="connsiteX1" fmla="*/ 49048 w 1749096"/>
              <a:gd name="connsiteY1" fmla="*/ 606096 h 1697420"/>
              <a:gd name="connsiteX2" fmla="*/ 571938 w 1749096"/>
              <a:gd name="connsiteY2" fmla="*/ 143641 h 1697420"/>
              <a:gd name="connsiteX3" fmla="*/ 1486338 w 1749096"/>
              <a:gd name="connsiteY3" fmla="*/ 1467944 h 1697420"/>
              <a:gd name="connsiteX4" fmla="*/ 1749096 w 1749096"/>
              <a:gd name="connsiteY4" fmla="*/ 1520496 h 1697420"/>
              <a:gd name="connsiteX0" fmla="*/ 0 w 1700048"/>
              <a:gd name="connsiteY0" fmla="*/ 606096 h 1697420"/>
              <a:gd name="connsiteX1" fmla="*/ 522890 w 1700048"/>
              <a:gd name="connsiteY1" fmla="*/ 143641 h 1697420"/>
              <a:gd name="connsiteX2" fmla="*/ 1437290 w 1700048"/>
              <a:gd name="connsiteY2" fmla="*/ 1467944 h 1697420"/>
              <a:gd name="connsiteX3" fmla="*/ 1700048 w 1700048"/>
              <a:gd name="connsiteY3" fmla="*/ 1520496 h 1697420"/>
              <a:gd name="connsiteX0" fmla="*/ 0 w 1437290"/>
              <a:gd name="connsiteY0" fmla="*/ 606096 h 1467944"/>
              <a:gd name="connsiteX1" fmla="*/ 522890 w 1437290"/>
              <a:gd name="connsiteY1" fmla="*/ 143641 h 1467944"/>
              <a:gd name="connsiteX2" fmla="*/ 1437290 w 1437290"/>
              <a:gd name="connsiteY2" fmla="*/ 1467944 h 1467944"/>
              <a:gd name="connsiteX0" fmla="*/ 0 w 1437290"/>
              <a:gd name="connsiteY0" fmla="*/ 606096 h 1467944"/>
              <a:gd name="connsiteX1" fmla="*/ 827690 w 1437290"/>
              <a:gd name="connsiteY1" fmla="*/ 143641 h 1467944"/>
              <a:gd name="connsiteX2" fmla="*/ 1437290 w 1437290"/>
              <a:gd name="connsiteY2" fmla="*/ 1467944 h 1467944"/>
              <a:gd name="connsiteX0" fmla="*/ 0 w 1437290"/>
              <a:gd name="connsiteY0" fmla="*/ 1114096 h 1366344"/>
              <a:gd name="connsiteX1" fmla="*/ 827690 w 1437290"/>
              <a:gd name="connsiteY1" fmla="*/ 42041 h 1366344"/>
              <a:gd name="connsiteX2" fmla="*/ 1437290 w 1437290"/>
              <a:gd name="connsiteY2" fmla="*/ 1366344 h 1366344"/>
              <a:gd name="connsiteX0" fmla="*/ 0 w 1437290"/>
              <a:gd name="connsiteY0" fmla="*/ 1114096 h 1366344"/>
              <a:gd name="connsiteX1" fmla="*/ 675290 w 1437290"/>
              <a:gd name="connsiteY1" fmla="*/ 42041 h 1366344"/>
              <a:gd name="connsiteX2" fmla="*/ 1437290 w 1437290"/>
              <a:gd name="connsiteY2" fmla="*/ 1366344 h 136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7290" h="1366344">
                <a:moveTo>
                  <a:pt x="0" y="1114096"/>
                </a:moveTo>
                <a:cubicBezTo>
                  <a:pt x="49048" y="882868"/>
                  <a:pt x="435742" y="0"/>
                  <a:pt x="675290" y="42041"/>
                </a:cubicBezTo>
                <a:cubicBezTo>
                  <a:pt x="914838" y="84082"/>
                  <a:pt x="1241097" y="1136868"/>
                  <a:pt x="1437290" y="136634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33800" y="1582578"/>
            <a:ext cx="17526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3733006" y="2420778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4114800" y="3335179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1"/>
            <a:r>
              <a:rPr kumimoji="1" lang="en-US" altLang="ko-KR" sz="1600" b="1" dirty="0" smtClean="0">
                <a:latin typeface="Century Gothic" charset="0"/>
              </a:rPr>
              <a:t>Energy</a:t>
            </a:r>
            <a:endParaRPr kumimoji="1" lang="en-US" altLang="ko-KR" sz="1600" b="1" dirty="0">
              <a:latin typeface="Century Gothic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342993" y="1802754"/>
            <a:ext cx="1284890" cy="1330872"/>
          </a:xfrm>
          <a:custGeom>
            <a:avLst/>
            <a:gdLst>
              <a:gd name="connsiteX0" fmla="*/ 0 w 1471448"/>
              <a:gd name="connsiteY0" fmla="*/ 1397875 h 1564289"/>
              <a:gd name="connsiteX1" fmla="*/ 5990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0 w 1471448"/>
              <a:gd name="connsiteY0" fmla="*/ 1397875 h 1564289"/>
              <a:gd name="connsiteX1" fmla="*/ 2942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49048 w 1520496"/>
              <a:gd name="connsiteY0" fmla="*/ 1396124 h 1616842"/>
              <a:gd name="connsiteX1" fmla="*/ 49048 w 1520496"/>
              <a:gd name="connsiteY1" fmla="*/ 1385614 h 1616842"/>
              <a:gd name="connsiteX2" fmla="*/ 343338 w 1520496"/>
              <a:gd name="connsiteY2" fmla="*/ 8759 h 1616842"/>
              <a:gd name="connsiteX3" fmla="*/ 1257738 w 1520496"/>
              <a:gd name="connsiteY3" fmla="*/ 1333062 h 1616842"/>
              <a:gd name="connsiteX4" fmla="*/ 1520496 w 1520496"/>
              <a:gd name="connsiteY4" fmla="*/ 1385614 h 1616842"/>
              <a:gd name="connsiteX0" fmla="*/ 582448 w 2053896"/>
              <a:gd name="connsiteY0" fmla="*/ 1404006 h 1570420"/>
              <a:gd name="connsiteX1" fmla="*/ 49048 w 2053896"/>
              <a:gd name="connsiteY1" fmla="*/ 1241096 h 1570420"/>
              <a:gd name="connsiteX2" fmla="*/ 876738 w 2053896"/>
              <a:gd name="connsiteY2" fmla="*/ 16641 h 1570420"/>
              <a:gd name="connsiteX3" fmla="*/ 1791138 w 2053896"/>
              <a:gd name="connsiteY3" fmla="*/ 1340944 h 1570420"/>
              <a:gd name="connsiteX4" fmla="*/ 2053896 w 2053896"/>
              <a:gd name="connsiteY4" fmla="*/ 1393496 h 1570420"/>
              <a:gd name="connsiteX0" fmla="*/ 277648 w 1749096"/>
              <a:gd name="connsiteY0" fmla="*/ 1531006 h 1697420"/>
              <a:gd name="connsiteX1" fmla="*/ 49048 w 1749096"/>
              <a:gd name="connsiteY1" fmla="*/ 606096 h 1697420"/>
              <a:gd name="connsiteX2" fmla="*/ 571938 w 1749096"/>
              <a:gd name="connsiteY2" fmla="*/ 143641 h 1697420"/>
              <a:gd name="connsiteX3" fmla="*/ 1486338 w 1749096"/>
              <a:gd name="connsiteY3" fmla="*/ 1467944 h 1697420"/>
              <a:gd name="connsiteX4" fmla="*/ 1749096 w 1749096"/>
              <a:gd name="connsiteY4" fmla="*/ 1520496 h 1697420"/>
              <a:gd name="connsiteX0" fmla="*/ 0 w 1700048"/>
              <a:gd name="connsiteY0" fmla="*/ 606096 h 1697420"/>
              <a:gd name="connsiteX1" fmla="*/ 522890 w 1700048"/>
              <a:gd name="connsiteY1" fmla="*/ 143641 h 1697420"/>
              <a:gd name="connsiteX2" fmla="*/ 1437290 w 1700048"/>
              <a:gd name="connsiteY2" fmla="*/ 1467944 h 1697420"/>
              <a:gd name="connsiteX3" fmla="*/ 1700048 w 1700048"/>
              <a:gd name="connsiteY3" fmla="*/ 1520496 h 1697420"/>
              <a:gd name="connsiteX0" fmla="*/ 0 w 1437290"/>
              <a:gd name="connsiteY0" fmla="*/ 606096 h 1467944"/>
              <a:gd name="connsiteX1" fmla="*/ 522890 w 1437290"/>
              <a:gd name="connsiteY1" fmla="*/ 143641 h 1467944"/>
              <a:gd name="connsiteX2" fmla="*/ 1437290 w 1437290"/>
              <a:gd name="connsiteY2" fmla="*/ 1467944 h 1467944"/>
              <a:gd name="connsiteX0" fmla="*/ 0 w 1437290"/>
              <a:gd name="connsiteY0" fmla="*/ 606096 h 1467944"/>
              <a:gd name="connsiteX1" fmla="*/ 1132490 w 1437290"/>
              <a:gd name="connsiteY1" fmla="*/ 143641 h 1467944"/>
              <a:gd name="connsiteX2" fmla="*/ 1437290 w 1437290"/>
              <a:gd name="connsiteY2" fmla="*/ 1467944 h 1467944"/>
              <a:gd name="connsiteX0" fmla="*/ 0 w 1284890"/>
              <a:gd name="connsiteY0" fmla="*/ 1304596 h 1328244"/>
              <a:gd name="connsiteX1" fmla="*/ 980090 w 1284890"/>
              <a:gd name="connsiteY1" fmla="*/ 3941 h 1328244"/>
              <a:gd name="connsiteX2" fmla="*/ 1284890 w 1284890"/>
              <a:gd name="connsiteY2" fmla="*/ 1328244 h 1328244"/>
              <a:gd name="connsiteX0" fmla="*/ 0 w 1284890"/>
              <a:gd name="connsiteY0" fmla="*/ 1304596 h 1328244"/>
              <a:gd name="connsiteX1" fmla="*/ 980090 w 1284890"/>
              <a:gd name="connsiteY1" fmla="*/ 3941 h 1328244"/>
              <a:gd name="connsiteX2" fmla="*/ 1284890 w 1284890"/>
              <a:gd name="connsiteY2" fmla="*/ 1328244 h 1328244"/>
              <a:gd name="connsiteX0" fmla="*/ 0 w 1284890"/>
              <a:gd name="connsiteY0" fmla="*/ 1300655 h 1324303"/>
              <a:gd name="connsiteX1" fmla="*/ 980090 w 1284890"/>
              <a:gd name="connsiteY1" fmla="*/ 0 h 1324303"/>
              <a:gd name="connsiteX2" fmla="*/ 1284890 w 1284890"/>
              <a:gd name="connsiteY2" fmla="*/ 1324303 h 1324303"/>
              <a:gd name="connsiteX0" fmla="*/ 0 w 1284890"/>
              <a:gd name="connsiteY0" fmla="*/ 1396562 h 1420210"/>
              <a:gd name="connsiteX1" fmla="*/ 980090 w 1284890"/>
              <a:gd name="connsiteY1" fmla="*/ 95907 h 1420210"/>
              <a:gd name="connsiteX2" fmla="*/ 1284890 w 1284890"/>
              <a:gd name="connsiteY2" fmla="*/ 1420210 h 1420210"/>
              <a:gd name="connsiteX0" fmla="*/ 0 w 1284890"/>
              <a:gd name="connsiteY0" fmla="*/ 1396562 h 1420210"/>
              <a:gd name="connsiteX1" fmla="*/ 980090 w 1284890"/>
              <a:gd name="connsiteY1" fmla="*/ 95907 h 1420210"/>
              <a:gd name="connsiteX2" fmla="*/ 1284890 w 1284890"/>
              <a:gd name="connsiteY2" fmla="*/ 1420210 h 1420210"/>
              <a:gd name="connsiteX0" fmla="*/ 0 w 1284890"/>
              <a:gd name="connsiteY0" fmla="*/ 1396562 h 1420210"/>
              <a:gd name="connsiteX1" fmla="*/ 980090 w 1284890"/>
              <a:gd name="connsiteY1" fmla="*/ 95907 h 1420210"/>
              <a:gd name="connsiteX2" fmla="*/ 1284890 w 1284890"/>
              <a:gd name="connsiteY2" fmla="*/ 1420210 h 1420210"/>
              <a:gd name="connsiteX0" fmla="*/ 0 w 1284890"/>
              <a:gd name="connsiteY0" fmla="*/ 1300655 h 1324303"/>
              <a:gd name="connsiteX1" fmla="*/ 980090 w 1284890"/>
              <a:gd name="connsiteY1" fmla="*/ 0 h 1324303"/>
              <a:gd name="connsiteX2" fmla="*/ 1284890 w 1284890"/>
              <a:gd name="connsiteY2" fmla="*/ 1324303 h 1324303"/>
              <a:gd name="connsiteX0" fmla="*/ 0 w 1284890"/>
              <a:gd name="connsiteY0" fmla="*/ 1307224 h 1330872"/>
              <a:gd name="connsiteX1" fmla="*/ 980090 w 1284890"/>
              <a:gd name="connsiteY1" fmla="*/ 6569 h 1330872"/>
              <a:gd name="connsiteX2" fmla="*/ 1284890 w 1284890"/>
              <a:gd name="connsiteY2" fmla="*/ 1330872 h 1330872"/>
              <a:gd name="connsiteX0" fmla="*/ 0 w 1284890"/>
              <a:gd name="connsiteY0" fmla="*/ 1307224 h 1330872"/>
              <a:gd name="connsiteX1" fmla="*/ 980090 w 1284890"/>
              <a:gd name="connsiteY1" fmla="*/ 6569 h 1330872"/>
              <a:gd name="connsiteX2" fmla="*/ 1284890 w 1284890"/>
              <a:gd name="connsiteY2" fmla="*/ 1330872 h 133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4890" h="1330872">
                <a:moveTo>
                  <a:pt x="0" y="1307224"/>
                </a:moveTo>
                <a:cubicBezTo>
                  <a:pt x="345965" y="1162706"/>
                  <a:pt x="681859" y="0"/>
                  <a:pt x="980090" y="6569"/>
                </a:cubicBezTo>
                <a:cubicBezTo>
                  <a:pt x="1257300" y="13138"/>
                  <a:pt x="1185918" y="1048844"/>
                  <a:pt x="1284890" y="133087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19800" y="1564956"/>
            <a:ext cx="17526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6400006" y="2403156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6400800" y="3317557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1"/>
            <a:r>
              <a:rPr kumimoji="1" lang="en-US" altLang="ko-KR" sz="1600" b="1" dirty="0" smtClean="0">
                <a:latin typeface="Century Gothic" charset="0"/>
              </a:rPr>
              <a:t>Energy</a:t>
            </a:r>
            <a:endParaRPr kumimoji="1" lang="en-US" altLang="ko-KR" sz="1600" b="1" dirty="0">
              <a:latin typeface="Century Gothic" charset="0"/>
            </a:endParaRP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1066800" y="38100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FontTx/>
              <a:buChar char="•"/>
            </a:pPr>
            <a:r>
              <a:rPr kumimoji="1" lang="en-US" altLang="ko-KR" sz="1800" b="1" dirty="0" smtClean="0">
                <a:latin typeface="Century Gothic" charset="0"/>
              </a:rPr>
              <a:t>Quartile Ratio (E</a:t>
            </a:r>
            <a:r>
              <a:rPr kumimoji="1" lang="en-US" altLang="ko-KR" sz="1800" b="1" baseline="-25000" dirty="0" smtClean="0">
                <a:latin typeface="Century Gothic" charset="0"/>
              </a:rPr>
              <a:t>75</a:t>
            </a:r>
            <a:r>
              <a:rPr kumimoji="1" lang="en-US" altLang="ko-KR" sz="1800" b="1" dirty="0" smtClean="0">
                <a:latin typeface="Century Gothic" charset="0"/>
              </a:rPr>
              <a:t>/E</a:t>
            </a:r>
            <a:r>
              <a:rPr kumimoji="1" lang="en-US" altLang="ko-KR" sz="1800" b="1" baseline="-25000" dirty="0" smtClean="0">
                <a:latin typeface="Century Gothic" charset="0"/>
              </a:rPr>
              <a:t>25</a:t>
            </a:r>
            <a:r>
              <a:rPr kumimoji="1" lang="en-US" altLang="ko-KR" sz="1800" b="1" dirty="0" smtClean="0">
                <a:latin typeface="Century Gothic" charset="0"/>
              </a:rPr>
              <a:t>)</a:t>
            </a:r>
            <a:endParaRPr kumimoji="1" lang="en-US" altLang="ko-KR" sz="1800" b="1" dirty="0">
              <a:latin typeface="Century Gothic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770993" y="4444126"/>
            <a:ext cx="1437290" cy="1467944"/>
          </a:xfrm>
          <a:custGeom>
            <a:avLst/>
            <a:gdLst>
              <a:gd name="connsiteX0" fmla="*/ 0 w 1471448"/>
              <a:gd name="connsiteY0" fmla="*/ 1397875 h 1564289"/>
              <a:gd name="connsiteX1" fmla="*/ 5990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0 w 1471448"/>
              <a:gd name="connsiteY0" fmla="*/ 1397875 h 1564289"/>
              <a:gd name="connsiteX1" fmla="*/ 2942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49048 w 1520496"/>
              <a:gd name="connsiteY0" fmla="*/ 1396124 h 1616842"/>
              <a:gd name="connsiteX1" fmla="*/ 49048 w 1520496"/>
              <a:gd name="connsiteY1" fmla="*/ 1385614 h 1616842"/>
              <a:gd name="connsiteX2" fmla="*/ 343338 w 1520496"/>
              <a:gd name="connsiteY2" fmla="*/ 8759 h 1616842"/>
              <a:gd name="connsiteX3" fmla="*/ 1257738 w 1520496"/>
              <a:gd name="connsiteY3" fmla="*/ 1333062 h 1616842"/>
              <a:gd name="connsiteX4" fmla="*/ 1520496 w 1520496"/>
              <a:gd name="connsiteY4" fmla="*/ 1385614 h 1616842"/>
              <a:gd name="connsiteX0" fmla="*/ 582448 w 2053896"/>
              <a:gd name="connsiteY0" fmla="*/ 1404006 h 1570420"/>
              <a:gd name="connsiteX1" fmla="*/ 49048 w 2053896"/>
              <a:gd name="connsiteY1" fmla="*/ 1241096 h 1570420"/>
              <a:gd name="connsiteX2" fmla="*/ 876738 w 2053896"/>
              <a:gd name="connsiteY2" fmla="*/ 16641 h 1570420"/>
              <a:gd name="connsiteX3" fmla="*/ 1791138 w 2053896"/>
              <a:gd name="connsiteY3" fmla="*/ 1340944 h 1570420"/>
              <a:gd name="connsiteX4" fmla="*/ 2053896 w 2053896"/>
              <a:gd name="connsiteY4" fmla="*/ 1393496 h 1570420"/>
              <a:gd name="connsiteX0" fmla="*/ 277648 w 1749096"/>
              <a:gd name="connsiteY0" fmla="*/ 1531006 h 1697420"/>
              <a:gd name="connsiteX1" fmla="*/ 49048 w 1749096"/>
              <a:gd name="connsiteY1" fmla="*/ 606096 h 1697420"/>
              <a:gd name="connsiteX2" fmla="*/ 571938 w 1749096"/>
              <a:gd name="connsiteY2" fmla="*/ 143641 h 1697420"/>
              <a:gd name="connsiteX3" fmla="*/ 1486338 w 1749096"/>
              <a:gd name="connsiteY3" fmla="*/ 1467944 h 1697420"/>
              <a:gd name="connsiteX4" fmla="*/ 1749096 w 1749096"/>
              <a:gd name="connsiteY4" fmla="*/ 1520496 h 1697420"/>
              <a:gd name="connsiteX0" fmla="*/ 0 w 1700048"/>
              <a:gd name="connsiteY0" fmla="*/ 606096 h 1697420"/>
              <a:gd name="connsiteX1" fmla="*/ 522890 w 1700048"/>
              <a:gd name="connsiteY1" fmla="*/ 143641 h 1697420"/>
              <a:gd name="connsiteX2" fmla="*/ 1437290 w 1700048"/>
              <a:gd name="connsiteY2" fmla="*/ 1467944 h 1697420"/>
              <a:gd name="connsiteX3" fmla="*/ 1700048 w 1700048"/>
              <a:gd name="connsiteY3" fmla="*/ 1520496 h 1697420"/>
              <a:gd name="connsiteX0" fmla="*/ 0 w 1437290"/>
              <a:gd name="connsiteY0" fmla="*/ 606096 h 1467944"/>
              <a:gd name="connsiteX1" fmla="*/ 522890 w 1437290"/>
              <a:gd name="connsiteY1" fmla="*/ 143641 h 1467944"/>
              <a:gd name="connsiteX2" fmla="*/ 1437290 w 1437290"/>
              <a:gd name="connsiteY2" fmla="*/ 1467944 h 14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7290" h="1467944">
                <a:moveTo>
                  <a:pt x="0" y="606096"/>
                </a:moveTo>
                <a:cubicBezTo>
                  <a:pt x="49048" y="374868"/>
                  <a:pt x="283342" y="0"/>
                  <a:pt x="522890" y="143641"/>
                </a:cubicBezTo>
                <a:cubicBezTo>
                  <a:pt x="762438" y="287282"/>
                  <a:pt x="1241097" y="1238468"/>
                  <a:pt x="1437290" y="146794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00200" y="4343400"/>
            <a:ext cx="17526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1067594" y="5181600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1030"/>
          <p:cNvSpPr txBox="1">
            <a:spLocks noChangeArrowheads="1"/>
          </p:cNvSpPr>
          <p:nvPr/>
        </p:nvSpPr>
        <p:spPr bwMode="auto">
          <a:xfrm>
            <a:off x="1981200" y="6096001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1"/>
            <a:r>
              <a:rPr kumimoji="1" lang="en-US" altLang="ko-KR" sz="1600" b="1" dirty="0" smtClean="0">
                <a:latin typeface="Century Gothic" charset="0"/>
              </a:rPr>
              <a:t>Energy</a:t>
            </a:r>
            <a:endParaRPr kumimoji="1" lang="en-US" altLang="ko-KR" sz="1600" b="1" dirty="0">
              <a:latin typeface="Century Gothic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1828006" y="5180806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reeform 25"/>
          <p:cNvSpPr/>
          <p:nvPr/>
        </p:nvSpPr>
        <p:spPr bwMode="auto">
          <a:xfrm>
            <a:off x="3980793" y="4444126"/>
            <a:ext cx="1200807" cy="1467944"/>
          </a:xfrm>
          <a:custGeom>
            <a:avLst/>
            <a:gdLst>
              <a:gd name="connsiteX0" fmla="*/ 0 w 1471448"/>
              <a:gd name="connsiteY0" fmla="*/ 1397875 h 1564289"/>
              <a:gd name="connsiteX1" fmla="*/ 5990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0 w 1471448"/>
              <a:gd name="connsiteY0" fmla="*/ 1397875 h 1564289"/>
              <a:gd name="connsiteX1" fmla="*/ 2942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49048 w 1520496"/>
              <a:gd name="connsiteY0" fmla="*/ 1396124 h 1616842"/>
              <a:gd name="connsiteX1" fmla="*/ 49048 w 1520496"/>
              <a:gd name="connsiteY1" fmla="*/ 1385614 h 1616842"/>
              <a:gd name="connsiteX2" fmla="*/ 343338 w 1520496"/>
              <a:gd name="connsiteY2" fmla="*/ 8759 h 1616842"/>
              <a:gd name="connsiteX3" fmla="*/ 1257738 w 1520496"/>
              <a:gd name="connsiteY3" fmla="*/ 1333062 h 1616842"/>
              <a:gd name="connsiteX4" fmla="*/ 1520496 w 1520496"/>
              <a:gd name="connsiteY4" fmla="*/ 1385614 h 1616842"/>
              <a:gd name="connsiteX0" fmla="*/ 582448 w 2053896"/>
              <a:gd name="connsiteY0" fmla="*/ 1404006 h 1570420"/>
              <a:gd name="connsiteX1" fmla="*/ 49048 w 2053896"/>
              <a:gd name="connsiteY1" fmla="*/ 1241096 h 1570420"/>
              <a:gd name="connsiteX2" fmla="*/ 876738 w 2053896"/>
              <a:gd name="connsiteY2" fmla="*/ 16641 h 1570420"/>
              <a:gd name="connsiteX3" fmla="*/ 1791138 w 2053896"/>
              <a:gd name="connsiteY3" fmla="*/ 1340944 h 1570420"/>
              <a:gd name="connsiteX4" fmla="*/ 2053896 w 2053896"/>
              <a:gd name="connsiteY4" fmla="*/ 1393496 h 1570420"/>
              <a:gd name="connsiteX0" fmla="*/ 277648 w 1749096"/>
              <a:gd name="connsiteY0" fmla="*/ 1531006 h 1697420"/>
              <a:gd name="connsiteX1" fmla="*/ 49048 w 1749096"/>
              <a:gd name="connsiteY1" fmla="*/ 606096 h 1697420"/>
              <a:gd name="connsiteX2" fmla="*/ 571938 w 1749096"/>
              <a:gd name="connsiteY2" fmla="*/ 143641 h 1697420"/>
              <a:gd name="connsiteX3" fmla="*/ 1486338 w 1749096"/>
              <a:gd name="connsiteY3" fmla="*/ 1467944 h 1697420"/>
              <a:gd name="connsiteX4" fmla="*/ 1749096 w 1749096"/>
              <a:gd name="connsiteY4" fmla="*/ 1520496 h 1697420"/>
              <a:gd name="connsiteX0" fmla="*/ 0 w 1700048"/>
              <a:gd name="connsiteY0" fmla="*/ 606096 h 1697420"/>
              <a:gd name="connsiteX1" fmla="*/ 522890 w 1700048"/>
              <a:gd name="connsiteY1" fmla="*/ 143641 h 1697420"/>
              <a:gd name="connsiteX2" fmla="*/ 1437290 w 1700048"/>
              <a:gd name="connsiteY2" fmla="*/ 1467944 h 1697420"/>
              <a:gd name="connsiteX3" fmla="*/ 1700048 w 1700048"/>
              <a:gd name="connsiteY3" fmla="*/ 1520496 h 1697420"/>
              <a:gd name="connsiteX0" fmla="*/ 0 w 1437290"/>
              <a:gd name="connsiteY0" fmla="*/ 606096 h 1467944"/>
              <a:gd name="connsiteX1" fmla="*/ 522890 w 1437290"/>
              <a:gd name="connsiteY1" fmla="*/ 143641 h 1467944"/>
              <a:gd name="connsiteX2" fmla="*/ 1437290 w 1437290"/>
              <a:gd name="connsiteY2" fmla="*/ 1467944 h 14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7290" h="1467944">
                <a:moveTo>
                  <a:pt x="0" y="606096"/>
                </a:moveTo>
                <a:cubicBezTo>
                  <a:pt x="49048" y="374868"/>
                  <a:pt x="283342" y="0"/>
                  <a:pt x="522890" y="143641"/>
                </a:cubicBezTo>
                <a:cubicBezTo>
                  <a:pt x="762438" y="287282"/>
                  <a:pt x="1241097" y="1238468"/>
                  <a:pt x="1437290" y="146794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10000" y="4343400"/>
            <a:ext cx="17526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3277394" y="5181600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1030"/>
          <p:cNvSpPr txBox="1">
            <a:spLocks noChangeArrowheads="1"/>
          </p:cNvSpPr>
          <p:nvPr/>
        </p:nvSpPr>
        <p:spPr bwMode="auto">
          <a:xfrm>
            <a:off x="4191000" y="6096001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1"/>
            <a:r>
              <a:rPr kumimoji="1" lang="en-US" altLang="ko-KR" sz="1600" b="1" dirty="0" smtClean="0">
                <a:latin typeface="Century Gothic" charset="0"/>
              </a:rPr>
              <a:t>Energy</a:t>
            </a:r>
            <a:endParaRPr kumimoji="1" lang="en-US" altLang="ko-KR" sz="1600" b="1" dirty="0">
              <a:latin typeface="Century Gothic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3734594" y="5180806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Freeform 35"/>
          <p:cNvSpPr/>
          <p:nvPr/>
        </p:nvSpPr>
        <p:spPr bwMode="auto">
          <a:xfrm>
            <a:off x="6190593" y="4444126"/>
            <a:ext cx="667407" cy="1467944"/>
          </a:xfrm>
          <a:custGeom>
            <a:avLst/>
            <a:gdLst>
              <a:gd name="connsiteX0" fmla="*/ 0 w 1471448"/>
              <a:gd name="connsiteY0" fmla="*/ 1397875 h 1564289"/>
              <a:gd name="connsiteX1" fmla="*/ 5990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0 w 1471448"/>
              <a:gd name="connsiteY0" fmla="*/ 1397875 h 1564289"/>
              <a:gd name="connsiteX1" fmla="*/ 294290 w 1471448"/>
              <a:gd name="connsiteY1" fmla="*/ 10510 h 1564289"/>
              <a:gd name="connsiteX2" fmla="*/ 1208690 w 1471448"/>
              <a:gd name="connsiteY2" fmla="*/ 1334813 h 1564289"/>
              <a:gd name="connsiteX3" fmla="*/ 1471448 w 1471448"/>
              <a:gd name="connsiteY3" fmla="*/ 1387365 h 1564289"/>
              <a:gd name="connsiteX0" fmla="*/ 49048 w 1520496"/>
              <a:gd name="connsiteY0" fmla="*/ 1396124 h 1616842"/>
              <a:gd name="connsiteX1" fmla="*/ 49048 w 1520496"/>
              <a:gd name="connsiteY1" fmla="*/ 1385614 h 1616842"/>
              <a:gd name="connsiteX2" fmla="*/ 343338 w 1520496"/>
              <a:gd name="connsiteY2" fmla="*/ 8759 h 1616842"/>
              <a:gd name="connsiteX3" fmla="*/ 1257738 w 1520496"/>
              <a:gd name="connsiteY3" fmla="*/ 1333062 h 1616842"/>
              <a:gd name="connsiteX4" fmla="*/ 1520496 w 1520496"/>
              <a:gd name="connsiteY4" fmla="*/ 1385614 h 1616842"/>
              <a:gd name="connsiteX0" fmla="*/ 582448 w 2053896"/>
              <a:gd name="connsiteY0" fmla="*/ 1404006 h 1570420"/>
              <a:gd name="connsiteX1" fmla="*/ 49048 w 2053896"/>
              <a:gd name="connsiteY1" fmla="*/ 1241096 h 1570420"/>
              <a:gd name="connsiteX2" fmla="*/ 876738 w 2053896"/>
              <a:gd name="connsiteY2" fmla="*/ 16641 h 1570420"/>
              <a:gd name="connsiteX3" fmla="*/ 1791138 w 2053896"/>
              <a:gd name="connsiteY3" fmla="*/ 1340944 h 1570420"/>
              <a:gd name="connsiteX4" fmla="*/ 2053896 w 2053896"/>
              <a:gd name="connsiteY4" fmla="*/ 1393496 h 1570420"/>
              <a:gd name="connsiteX0" fmla="*/ 277648 w 1749096"/>
              <a:gd name="connsiteY0" fmla="*/ 1531006 h 1697420"/>
              <a:gd name="connsiteX1" fmla="*/ 49048 w 1749096"/>
              <a:gd name="connsiteY1" fmla="*/ 606096 h 1697420"/>
              <a:gd name="connsiteX2" fmla="*/ 571938 w 1749096"/>
              <a:gd name="connsiteY2" fmla="*/ 143641 h 1697420"/>
              <a:gd name="connsiteX3" fmla="*/ 1486338 w 1749096"/>
              <a:gd name="connsiteY3" fmla="*/ 1467944 h 1697420"/>
              <a:gd name="connsiteX4" fmla="*/ 1749096 w 1749096"/>
              <a:gd name="connsiteY4" fmla="*/ 1520496 h 1697420"/>
              <a:gd name="connsiteX0" fmla="*/ 0 w 1700048"/>
              <a:gd name="connsiteY0" fmla="*/ 606096 h 1697420"/>
              <a:gd name="connsiteX1" fmla="*/ 522890 w 1700048"/>
              <a:gd name="connsiteY1" fmla="*/ 143641 h 1697420"/>
              <a:gd name="connsiteX2" fmla="*/ 1437290 w 1700048"/>
              <a:gd name="connsiteY2" fmla="*/ 1467944 h 1697420"/>
              <a:gd name="connsiteX3" fmla="*/ 1700048 w 1700048"/>
              <a:gd name="connsiteY3" fmla="*/ 1520496 h 1697420"/>
              <a:gd name="connsiteX0" fmla="*/ 0 w 1437290"/>
              <a:gd name="connsiteY0" fmla="*/ 606096 h 1467944"/>
              <a:gd name="connsiteX1" fmla="*/ 522890 w 1437290"/>
              <a:gd name="connsiteY1" fmla="*/ 143641 h 1467944"/>
              <a:gd name="connsiteX2" fmla="*/ 1437290 w 1437290"/>
              <a:gd name="connsiteY2" fmla="*/ 1467944 h 14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7290" h="1467944">
                <a:moveTo>
                  <a:pt x="0" y="606096"/>
                </a:moveTo>
                <a:cubicBezTo>
                  <a:pt x="49048" y="374868"/>
                  <a:pt x="283342" y="0"/>
                  <a:pt x="522890" y="143641"/>
                </a:cubicBezTo>
                <a:cubicBezTo>
                  <a:pt x="762438" y="287282"/>
                  <a:pt x="1241097" y="1238468"/>
                  <a:pt x="1437290" y="146794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19800" y="4343400"/>
            <a:ext cx="1752600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굴림" charset="-127"/>
              <a:cs typeface="굴림" charset="-127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5410994" y="5181600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1030"/>
          <p:cNvSpPr txBox="1">
            <a:spLocks noChangeArrowheads="1"/>
          </p:cNvSpPr>
          <p:nvPr/>
        </p:nvSpPr>
        <p:spPr bwMode="auto">
          <a:xfrm>
            <a:off x="6400800" y="6096001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latinLnBrk="1"/>
            <a:r>
              <a:rPr kumimoji="1" lang="en-US" altLang="ko-KR" sz="1600" b="1" dirty="0" smtClean="0">
                <a:latin typeface="Century Gothic" charset="0"/>
              </a:rPr>
              <a:t>Energy</a:t>
            </a:r>
            <a:endParaRPr kumimoji="1" lang="en-US" altLang="ko-KR" sz="1600" b="1" dirty="0">
              <a:latin typeface="Century Gothic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5791994" y="5180806"/>
            <a:ext cx="1676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g_c2_pl_aciss_ao0_sqrtE_simple_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5399"/>
            <a:ext cx="5031328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23589" y="607367"/>
            <a:ext cx="2824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b="1" dirty="0" err="1" smtClean="0">
                <a:latin typeface="Century Gothic" pitchFamily="34" charset="0"/>
              </a:rPr>
              <a:t>Quantile</a:t>
            </a:r>
            <a:r>
              <a:rPr kumimoji="1" lang="en-US" altLang="ko-KR" b="1" dirty="0" smtClean="0">
                <a:latin typeface="Century Gothic" pitchFamily="34" charset="0"/>
              </a:rPr>
              <a:t> Diagram</a:t>
            </a:r>
            <a:endParaRPr kumimoji="1" lang="en-US" altLang="ko-KR" b="1" dirty="0">
              <a:latin typeface="Century Gothic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29200" y="2133600"/>
            <a:ext cx="388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buFontTx/>
              <a:buChar char="•"/>
            </a:pPr>
            <a:r>
              <a:rPr kumimoji="1" lang="en-US" altLang="ko-KR" sz="1800" b="1" dirty="0">
                <a:latin typeface="Century Gothic" pitchFamily="34" charset="0"/>
              </a:rPr>
              <a:t> </a:t>
            </a:r>
            <a:r>
              <a:rPr kumimoji="1" lang="en-US" altLang="ko-KR" sz="1800" b="1" dirty="0" err="1">
                <a:latin typeface="Century Gothic" pitchFamily="34" charset="0"/>
              </a:rPr>
              <a:t>Quantiles</a:t>
            </a:r>
            <a:r>
              <a:rPr kumimoji="1" lang="en-US" altLang="ko-KR" sz="1800" b="1" dirty="0">
                <a:latin typeface="Century Gothic" pitchFamily="34" charset="0"/>
              </a:rPr>
              <a:t> are not independent</a:t>
            </a:r>
          </a:p>
          <a:p>
            <a:pPr eaLnBrk="1" latinLnBrk="1" hangingPunct="1"/>
            <a:endParaRPr kumimoji="1" lang="en-US" altLang="ko-KR" sz="1800" b="1" dirty="0">
              <a:latin typeface="Century Gothic" pitchFamily="34" charset="0"/>
            </a:endParaRPr>
          </a:p>
          <a:p>
            <a:pPr eaLnBrk="1" latinLnBrk="1" hangingPunct="1">
              <a:buFontTx/>
              <a:buChar char="•"/>
            </a:pPr>
            <a:r>
              <a:rPr kumimoji="1" lang="en-US" altLang="ko-KR" sz="1800" b="1" dirty="0">
                <a:solidFill>
                  <a:schemeClr val="accent2"/>
                </a:solidFill>
                <a:latin typeface="Century Gothic" pitchFamily="34" charset="0"/>
              </a:rPr>
              <a:t>m=Q</a:t>
            </a:r>
            <a:r>
              <a:rPr kumimoji="1" lang="en-US" altLang="ko-KR" sz="1800" b="1" baseline="-25000" dirty="0">
                <a:solidFill>
                  <a:schemeClr val="accent2"/>
                </a:solidFill>
                <a:latin typeface="Century Gothic" pitchFamily="34" charset="0"/>
              </a:rPr>
              <a:t>50</a:t>
            </a:r>
            <a:r>
              <a:rPr kumimoji="1" lang="en-US" altLang="ko-KR" sz="1800" b="1" dirty="0">
                <a:latin typeface="Century Gothic" pitchFamily="34" charset="0"/>
              </a:rPr>
              <a:t> </a:t>
            </a:r>
            <a:r>
              <a:rPr kumimoji="1" lang="en-US" altLang="ko-KR" sz="1800" b="1" dirty="0" err="1">
                <a:latin typeface="Century Gothic" pitchFamily="34" charset="0"/>
              </a:rPr>
              <a:t>vs</a:t>
            </a:r>
            <a:r>
              <a:rPr kumimoji="1" lang="en-US" altLang="ko-KR" sz="1800" b="1" dirty="0">
                <a:latin typeface="Century Gothic" pitchFamily="34" charset="0"/>
              </a:rPr>
              <a:t> </a:t>
            </a:r>
            <a:r>
              <a:rPr kumimoji="1" lang="en-US" altLang="ko-KR" sz="1800" b="1" dirty="0">
                <a:solidFill>
                  <a:schemeClr val="accent2"/>
                </a:solidFill>
                <a:latin typeface="Century Gothic" pitchFamily="34" charset="0"/>
              </a:rPr>
              <a:t>Q</a:t>
            </a:r>
            <a:r>
              <a:rPr kumimoji="1" lang="en-US" altLang="ko-KR" sz="1800" b="1" baseline="-25000" dirty="0">
                <a:solidFill>
                  <a:schemeClr val="accent2"/>
                </a:solidFill>
                <a:latin typeface="Century Gothic" pitchFamily="34" charset="0"/>
              </a:rPr>
              <a:t>25</a:t>
            </a:r>
            <a:r>
              <a:rPr kumimoji="1" lang="en-US" altLang="ko-KR" sz="1800" b="1" dirty="0">
                <a:solidFill>
                  <a:schemeClr val="accent2"/>
                </a:solidFill>
                <a:latin typeface="Century Gothic" pitchFamily="34" charset="0"/>
              </a:rPr>
              <a:t>/Q</a:t>
            </a:r>
            <a:r>
              <a:rPr kumimoji="1" lang="en-US" altLang="ko-KR" sz="1800" b="1" baseline="-25000" dirty="0">
                <a:solidFill>
                  <a:schemeClr val="accent2"/>
                </a:solidFill>
                <a:latin typeface="Century Gothic" pitchFamily="34" charset="0"/>
              </a:rPr>
              <a:t>75</a:t>
            </a:r>
            <a:endParaRPr kumimoji="1" lang="en-US" altLang="ko-KR" sz="1800" b="1" dirty="0">
              <a:latin typeface="Century Gothic" pitchFamily="34" charset="0"/>
            </a:endParaRPr>
          </a:p>
          <a:p>
            <a:pPr eaLnBrk="1" latinLnBrk="1" hangingPunct="1">
              <a:buFontTx/>
              <a:buChar char="•"/>
            </a:pPr>
            <a:endParaRPr kumimoji="1" lang="en-US" altLang="ko-KR" sz="1800" b="1" dirty="0">
              <a:latin typeface="Century Gothic" pitchFamily="34" charset="0"/>
            </a:endParaRPr>
          </a:p>
          <a:p>
            <a:pPr eaLnBrk="1" latinLnBrk="1" hangingPunct="1">
              <a:buFontTx/>
              <a:buChar char="•"/>
            </a:pPr>
            <a:r>
              <a:rPr kumimoji="1" lang="en-US" altLang="ko-KR" sz="1800" b="1" dirty="0">
                <a:latin typeface="Century Gothic" pitchFamily="34" charset="0"/>
              </a:rPr>
              <a:t> Power-Law : </a:t>
            </a:r>
            <a:r>
              <a:rPr kumimoji="1" lang="en-US" altLang="ko-KR" sz="1800" b="1" dirty="0">
                <a:latin typeface="Century Gothic" pitchFamily="34" charset="0"/>
                <a:sym typeface="Symbol" charset="2"/>
              </a:rPr>
              <a:t> &amp; N</a:t>
            </a:r>
            <a:r>
              <a:rPr kumimoji="1" lang="en-US" altLang="ko-KR" sz="1800" b="1" baseline="-25000" dirty="0">
                <a:latin typeface="Century Gothic" pitchFamily="34" charset="0"/>
                <a:sym typeface="Symbol" charset="2"/>
              </a:rPr>
              <a:t>H</a:t>
            </a:r>
          </a:p>
          <a:p>
            <a:pPr eaLnBrk="1" latinLnBrk="1" hangingPunct="1">
              <a:buFontTx/>
              <a:buChar char="•"/>
            </a:pPr>
            <a:endParaRPr kumimoji="1" lang="en-US" altLang="ko-KR" sz="1800" b="1" baseline="-25000" dirty="0" smtClean="0">
              <a:latin typeface="Century Gothic" pitchFamily="34" charset="0"/>
              <a:sym typeface="Symbol" charset="2"/>
            </a:endParaRPr>
          </a:p>
          <a:p>
            <a:pPr eaLnBrk="1" latinLnBrk="1" hangingPunct="1">
              <a:buFontTx/>
              <a:buChar char="•"/>
            </a:pPr>
            <a:r>
              <a:rPr kumimoji="1" lang="en-US" altLang="ko-KR" sz="1800" b="1" dirty="0" smtClean="0">
                <a:latin typeface="Century Gothic" pitchFamily="34" charset="0"/>
                <a:sym typeface="Symbol" charset="2"/>
              </a:rPr>
              <a:t> Proper </a:t>
            </a:r>
            <a:r>
              <a:rPr kumimoji="1" lang="en-US" altLang="ko-KR" sz="1800" b="1" dirty="0">
                <a:latin typeface="Century Gothic" pitchFamily="34" charset="0"/>
                <a:sym typeface="Symbol" charset="2"/>
              </a:rPr>
              <a:t>spacing in the </a:t>
            </a:r>
            <a:r>
              <a:rPr kumimoji="1" lang="en-US" altLang="ko-KR" sz="1800" b="1" dirty="0" smtClean="0">
                <a:latin typeface="Century Gothic" pitchFamily="34" charset="0"/>
                <a:sym typeface="Symbol" charset="2"/>
              </a:rPr>
              <a:t>diagram</a:t>
            </a:r>
            <a:endParaRPr kumimoji="1" lang="en-US" altLang="ko-KR" sz="1800" b="1" dirty="0">
              <a:latin typeface="Century Gothic" pitchFamily="34" charset="0"/>
              <a:sym typeface="Symbol" charset="2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52600" y="5715000"/>
            <a:ext cx="19572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1800" b="1" dirty="0" smtClean="0">
                <a:latin typeface="Century Gothic" pitchFamily="34" charset="0"/>
              </a:rPr>
              <a:t>ACIS-S detector</a:t>
            </a:r>
            <a:endParaRPr kumimoji="1" lang="en-US" altLang="ko-KR" sz="1800" b="1" dirty="0">
              <a:latin typeface="Century Gothic" pitchFamily="34" charset="0"/>
            </a:endParaRPr>
          </a:p>
          <a:p>
            <a:pPr algn="ctr" eaLnBrk="1" latinLnBrk="1" hangingPunct="1"/>
            <a:r>
              <a:rPr kumimoji="1" lang="en-US" altLang="ko-KR" sz="1800" b="1" dirty="0" smtClean="0">
                <a:latin typeface="Century Gothic" pitchFamily="34" charset="0"/>
              </a:rPr>
              <a:t>0.3</a:t>
            </a:r>
            <a:r>
              <a:rPr kumimoji="1" lang="en-US" altLang="ko-KR" sz="1800" b="1" dirty="0">
                <a:latin typeface="Century Gothic" pitchFamily="34" charset="0"/>
              </a:rPr>
              <a:t>-8.0 </a:t>
            </a:r>
            <a:r>
              <a:rPr kumimoji="1" lang="en-US" altLang="ko-KR" sz="1800" b="1" dirty="0" err="1">
                <a:latin typeface="Century Gothic" pitchFamily="34" charset="0"/>
              </a:rPr>
              <a:t>keV</a:t>
            </a:r>
            <a:endParaRPr kumimoji="1" lang="en-US" altLang="ko-KR" sz="1800" b="1" dirty="0">
              <a:latin typeface="Century Gothic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 rot="21376405">
            <a:off x="2604790" y="4418761"/>
            <a:ext cx="141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800" b="1" dirty="0">
                <a:solidFill>
                  <a:schemeClr val="accent1"/>
                </a:solidFill>
                <a:latin typeface="Century Gothic" pitchFamily="34" charset="0"/>
              </a:rPr>
              <a:t>Intrinsically</a:t>
            </a:r>
          </a:p>
          <a:p>
            <a:pPr eaLnBrk="1" latinLnBrk="1" hangingPunct="1"/>
            <a:r>
              <a:rPr kumimoji="1" lang="en-US" altLang="ko-KR" sz="1800" b="1" dirty="0">
                <a:solidFill>
                  <a:schemeClr val="accent1"/>
                </a:solidFill>
                <a:latin typeface="Century Gothic" pitchFamily="34" charset="0"/>
              </a:rPr>
              <a:t>Hard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rot="8293348">
            <a:off x="1612116" y="2792433"/>
            <a:ext cx="838200" cy="196850"/>
          </a:xfrm>
          <a:prstGeom prst="leftArrow">
            <a:avLst>
              <a:gd name="adj1" fmla="val 50000"/>
              <a:gd name="adj2" fmla="val 106452"/>
            </a:avLst>
          </a:prstGeom>
          <a:solidFill>
            <a:srgbClr val="339966">
              <a:alpha val="56862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15900000">
            <a:off x="3598462" y="4446203"/>
            <a:ext cx="209550" cy="8382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39966">
              <a:alpha val="56078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 rot="18890069">
            <a:off x="1088340" y="3023505"/>
            <a:ext cx="1250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 dirty="0">
                <a:solidFill>
                  <a:schemeClr val="accent1"/>
                </a:solidFill>
                <a:latin typeface="Century Gothic" pitchFamily="34" charset="0"/>
              </a:rPr>
              <a:t>More</a:t>
            </a:r>
          </a:p>
          <a:p>
            <a:pPr eaLnBrk="1" latinLnBrk="1" hangingPunct="1"/>
            <a:r>
              <a:rPr kumimoji="1" lang="en-US" altLang="ko-KR" sz="1600" b="1" dirty="0">
                <a:solidFill>
                  <a:schemeClr val="accent1"/>
                </a:solidFill>
                <a:latin typeface="Century Gothic" pitchFamily="34" charset="0"/>
              </a:rPr>
              <a:t>Absorption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62000" y="1292423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1400" b="1" dirty="0">
                <a:latin typeface="Century Gothic" pitchFamily="34" charset="0"/>
              </a:rPr>
              <a:t>E</a:t>
            </a:r>
            <a:r>
              <a:rPr kumimoji="1" lang="en-US" altLang="ko-KR" sz="1400" b="1" baseline="-25000" dirty="0">
                <a:latin typeface="Century Gothic" pitchFamily="34" charset="0"/>
              </a:rPr>
              <a:t>50%</a:t>
            </a:r>
            <a:r>
              <a:rPr kumimoji="1" lang="en-US" altLang="ko-KR" sz="1400" b="1" dirty="0">
                <a:latin typeface="Century Gothic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6135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b="1" dirty="0" smtClean="0">
                <a:latin typeface="Century Gothic"/>
                <a:cs typeface="Century Gothic"/>
              </a:rPr>
              <a:t>50 source </a:t>
            </a:r>
            <a:r>
              <a:rPr kumimoji="1" lang="en-US" altLang="ko-KR" b="1" dirty="0" smtClean="0">
                <a:latin typeface="Century Gothic" pitchFamily="34" charset="0"/>
              </a:rPr>
              <a:t>count</a:t>
            </a:r>
            <a:r>
              <a:rPr kumimoji="1" lang="en-US" altLang="ko-KR" b="1" dirty="0">
                <a:latin typeface="Century Gothic" pitchFamily="34" charset="0"/>
              </a:rPr>
              <a:t>/ 25 background count</a:t>
            </a:r>
          </a:p>
        </p:txBody>
      </p:sp>
      <p:pic>
        <p:nvPicPr>
          <p:cNvPr id="38915" name="Picture 5" descr="g_c2_pl_aciss_ao0_50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505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g_cc_pl_aciss_ao0_50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4505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252538" y="5373688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2000" b="1">
                <a:latin typeface="Century Gothic" pitchFamily="34" charset="0"/>
              </a:rPr>
              <a:t>Quantile Diagram</a:t>
            </a:r>
          </a:p>
          <a:p>
            <a:pPr algn="ctr" eaLnBrk="1" latinLnBrk="1" hangingPunct="1"/>
            <a:r>
              <a:rPr kumimoji="1" lang="en-US" altLang="ko-KR" sz="2000" b="1">
                <a:latin typeface="Century Gothic" pitchFamily="34" charset="0"/>
              </a:rPr>
              <a:t>0.3-8.0 keV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5486400" y="5334000"/>
            <a:ext cx="27800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2000" b="1" dirty="0" smtClean="0">
                <a:latin typeface="Century Gothic" pitchFamily="34" charset="0"/>
              </a:rPr>
              <a:t>Conventional X-ray </a:t>
            </a:r>
          </a:p>
          <a:p>
            <a:pPr algn="ctr" eaLnBrk="1" latinLnBrk="1" hangingPunct="1"/>
            <a:r>
              <a:rPr kumimoji="1" lang="en-US" altLang="ko-KR" sz="2000" b="1" dirty="0" smtClean="0">
                <a:latin typeface="Century Gothic" pitchFamily="34" charset="0"/>
              </a:rPr>
              <a:t>Color-Color </a:t>
            </a:r>
            <a:r>
              <a:rPr kumimoji="1" lang="en-US" altLang="ko-KR" sz="2000" b="1" dirty="0">
                <a:latin typeface="Century Gothic" pitchFamily="34" charset="0"/>
              </a:rPr>
              <a:t>Diagram</a:t>
            </a:r>
          </a:p>
          <a:p>
            <a:pPr algn="ctr" eaLnBrk="1" latinLnBrk="1" hangingPunct="1"/>
            <a:r>
              <a:rPr kumimoji="1" lang="en-US" altLang="ko-KR" sz="2000" b="1" dirty="0">
                <a:latin typeface="Century Gothic" pitchFamily="34" charset="0"/>
              </a:rPr>
              <a:t>0.3-0.9-2.5-8.0 </a:t>
            </a:r>
            <a:r>
              <a:rPr kumimoji="1" lang="en-US" altLang="ko-KR" sz="2000" b="1" dirty="0" err="1">
                <a:latin typeface="Century Gothic" pitchFamily="34" charset="0"/>
              </a:rPr>
              <a:t>keV</a:t>
            </a:r>
            <a:endParaRPr kumimoji="1" lang="en-US" altLang="ko-KR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838200" y="304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entury Gothic" charset="0"/>
              </a:rPr>
              <a:t>Quantile</a:t>
            </a:r>
            <a:r>
              <a:rPr lang="en-US" sz="2000" b="1" dirty="0" smtClean="0">
                <a:latin typeface="Century Gothic" charset="0"/>
              </a:rPr>
              <a:t> Diagrams </a:t>
            </a:r>
            <a:r>
              <a:rPr lang="en-US" sz="2000" b="1" dirty="0" smtClean="0">
                <a:latin typeface="Century Gothic" charset="0"/>
              </a:rPr>
              <a:t>for Windows and Galactic Center Fields</a:t>
            </a:r>
            <a:endParaRPr lang="en-US" sz="2000" b="1" dirty="0">
              <a:latin typeface="Century Gothic" charset="0"/>
            </a:endParaRPr>
          </a:p>
        </p:txBody>
      </p:sp>
      <p:pic>
        <p:nvPicPr>
          <p:cNvPr id="1028" name="Picture 4" descr="C:\Users\protoexist\jaesub\astrostat\fig\gc_3vp_pl_both_apjl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16373" cy="4495800"/>
          </a:xfrm>
          <a:prstGeom prst="rect">
            <a:avLst/>
          </a:prstGeom>
          <a:noFill/>
        </p:spPr>
      </p:pic>
      <p:pic>
        <p:nvPicPr>
          <p:cNvPr id="7" name="Picture 6" descr="fov_win_prop10.png"/>
          <p:cNvPicPr>
            <a:picLocks noChangeAspect="1"/>
          </p:cNvPicPr>
          <p:nvPr/>
        </p:nvPicPr>
        <p:blipFill>
          <a:blip r:embed="rId3"/>
          <a:srcRect l="6102" t="2875" b="5029"/>
          <a:stretch>
            <a:fillRect/>
          </a:stretch>
        </p:blipFill>
        <p:spPr bwMode="auto">
          <a:xfrm>
            <a:off x="6248400" y="3048001"/>
            <a:ext cx="258055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95400" y="914400"/>
            <a:ext cx="6203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b="1" dirty="0" smtClean="0">
                <a:latin typeface="Century Gothic"/>
                <a:cs typeface="Century Gothic"/>
              </a:rPr>
              <a:t>Future Improvement of </a:t>
            </a:r>
            <a:r>
              <a:rPr kumimoji="1" lang="en-US" altLang="ko-KR" b="1" dirty="0" err="1" smtClean="0">
                <a:latin typeface="Century Gothic"/>
                <a:cs typeface="Century Gothic"/>
              </a:rPr>
              <a:t>Quantile</a:t>
            </a:r>
            <a:r>
              <a:rPr kumimoji="1" lang="en-US" altLang="ko-KR" b="1" dirty="0" smtClean="0">
                <a:latin typeface="Century Gothic"/>
                <a:cs typeface="Century Gothic"/>
              </a:rPr>
              <a:t> Analysis</a:t>
            </a:r>
            <a:endParaRPr kumimoji="1" lang="en-US" altLang="ko-KR" b="1" dirty="0">
              <a:latin typeface="Century Gothic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95400" y="1981200"/>
            <a:ext cx="7162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buFont typeface="Arial"/>
              <a:buChar char="•"/>
            </a:pPr>
            <a:r>
              <a:rPr kumimoji="1" lang="en-US" altLang="ko-KR" sz="1800" b="1" dirty="0" err="1" smtClean="0">
                <a:latin typeface="Century Gothic"/>
                <a:cs typeface="Century Gothic"/>
              </a:rPr>
              <a:t>Logit</a:t>
            </a:r>
            <a:r>
              <a:rPr kumimoji="1" lang="en-US" altLang="ko-KR" sz="1800" b="1" dirty="0" smtClean="0">
                <a:latin typeface="Century Gothic"/>
                <a:cs typeface="Century Gothic"/>
              </a:rPr>
              <a:t> (Median) =&gt; Log (Median) </a:t>
            </a:r>
          </a:p>
          <a:p>
            <a:pPr eaLnBrk="1" latinLnBrk="1" hangingPunct="1">
              <a:buFont typeface="Arial"/>
              <a:buChar char="•"/>
            </a:pPr>
            <a:endParaRPr kumimoji="1" lang="en-US" altLang="ko-KR" sz="1800" b="1" dirty="0" smtClean="0">
              <a:latin typeface="Century Gothic"/>
              <a:cs typeface="Century Gothic"/>
            </a:endParaRPr>
          </a:p>
          <a:p>
            <a:pPr eaLnBrk="1" latinLnBrk="1" hangingPunct="1">
              <a:buFont typeface="Arial"/>
              <a:buChar char="•"/>
            </a:pPr>
            <a:r>
              <a:rPr kumimoji="1" lang="en-US" altLang="ko-KR" sz="1800" b="1" dirty="0" err="1" smtClean="0">
                <a:latin typeface="Century Gothic"/>
                <a:cs typeface="Century Gothic"/>
              </a:rPr>
              <a:t>Quantiles</a:t>
            </a:r>
            <a:r>
              <a:rPr kumimoji="1" lang="en-US" altLang="ko-KR" sz="1800" b="1" dirty="0" smtClean="0">
                <a:latin typeface="Century Gothic"/>
                <a:cs typeface="Century Gothic"/>
              </a:rPr>
              <a:t> for Photons with Weighting</a:t>
            </a:r>
          </a:p>
          <a:p>
            <a:pPr eaLnBrk="1" latinLnBrk="1" hangingPunct="1"/>
            <a:r>
              <a:rPr kumimoji="1" lang="en-US" altLang="ko-KR" sz="1800" b="1" dirty="0" smtClean="0">
                <a:latin typeface="Century Gothic"/>
                <a:cs typeface="Century Gothic"/>
              </a:rPr>
              <a:t>	e.g. Swift/BAT: each count with weight</a:t>
            </a:r>
          </a:p>
          <a:p>
            <a:pPr eaLnBrk="1" latinLnBrk="1" hangingPunct="1"/>
            <a:r>
              <a:rPr kumimoji="1" lang="en-US" altLang="ko-KR" sz="1800" b="1" dirty="0" smtClean="0">
                <a:latin typeface="Century Gothic"/>
                <a:cs typeface="Century Gothic"/>
              </a:rPr>
              <a:t>	</a:t>
            </a:r>
          </a:p>
          <a:p>
            <a:pPr eaLnBrk="1" latinLnBrk="1" hangingPunct="1"/>
            <a:r>
              <a:rPr kumimoji="1" lang="en-US" altLang="ko-KR" sz="1800" b="1" dirty="0" smtClean="0">
                <a:latin typeface="Century Gothic"/>
                <a:cs typeface="Century Gothic"/>
              </a:rPr>
              <a:t>	Allows a unified phase space for a given energy band</a:t>
            </a:r>
          </a:p>
          <a:p>
            <a:pPr eaLnBrk="1" latinLnBrk="1" hangingPunct="1"/>
            <a:r>
              <a:rPr kumimoji="1" lang="en-US" altLang="ko-KR" sz="1800" b="1" dirty="0" smtClean="0">
                <a:latin typeface="Century Gothic"/>
                <a:cs typeface="Century Gothic"/>
              </a:rPr>
              <a:t>		regardless of response function</a:t>
            </a:r>
          </a:p>
          <a:p>
            <a:pPr eaLnBrk="1" latinLnBrk="1" hangingPunct="1"/>
            <a:r>
              <a:rPr kumimoji="1" lang="en-US" altLang="ko-KR" sz="1800" b="1" dirty="0" smtClean="0">
                <a:latin typeface="Century Gothic"/>
                <a:cs typeface="Century Gothic"/>
              </a:rPr>
              <a:t>		=&gt; Atlas of X-ray spectral type, </a:t>
            </a:r>
          </a:p>
          <a:p>
            <a:pPr eaLnBrk="1" latinLnBrk="1" hangingPunct="1"/>
            <a:r>
              <a:rPr kumimoji="1" lang="en-US" altLang="ko-KR" sz="1800" b="1" dirty="0" smtClean="0">
                <a:latin typeface="Century Gothic"/>
                <a:cs typeface="Century Gothic"/>
              </a:rPr>
              <a:t>		     Physical meaning in </a:t>
            </a:r>
            <a:r>
              <a:rPr kumimoji="1" lang="en-US" altLang="ko-KR" sz="1800" b="1" dirty="0" err="1" smtClean="0">
                <a:latin typeface="Century Gothic"/>
                <a:cs typeface="Century Gothic"/>
              </a:rPr>
              <a:t>Quantiles</a:t>
            </a:r>
            <a:endParaRPr kumimoji="1" lang="en-US" altLang="ko-KR" sz="1800" b="1" dirty="0" smtClean="0">
              <a:latin typeface="Century Gothic"/>
              <a:cs typeface="Century Gothic"/>
            </a:endParaRPr>
          </a:p>
          <a:p>
            <a:pPr eaLnBrk="1" latinLnBrk="1" hangingPunct="1">
              <a:buFont typeface="Arial"/>
              <a:buChar char="•"/>
            </a:pPr>
            <a:endParaRPr kumimoji="1" lang="en-US" altLang="ko-KR" sz="1800" b="1" dirty="0" smtClean="0">
              <a:latin typeface="Century Gothic"/>
              <a:cs typeface="Century Gothic"/>
            </a:endParaRPr>
          </a:p>
          <a:p>
            <a:pPr eaLnBrk="1" latinLnBrk="1" hangingPunct="1">
              <a:buFont typeface="Arial"/>
              <a:buChar char="•"/>
            </a:pPr>
            <a:r>
              <a:rPr kumimoji="1" lang="en-US" altLang="ko-KR" sz="1800" b="1" dirty="0" smtClean="0">
                <a:latin typeface="Century Gothic"/>
                <a:cs typeface="Century Gothic"/>
              </a:rPr>
              <a:t> Improve Error Estimates</a:t>
            </a:r>
            <a:endParaRPr kumimoji="1" lang="en-US" altLang="ko-KR" sz="18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7" descr="XS03780B2_007_s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7924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XS03780B2_007_pds"/>
          <p:cNvPicPr>
            <a:picLocks noChangeAspect="1" noChangeArrowheads="1"/>
          </p:cNvPicPr>
          <p:nvPr/>
        </p:nvPicPr>
        <p:blipFill>
          <a:blip r:embed="rId3"/>
          <a:srcRect r="51019"/>
          <a:stretch>
            <a:fillRect/>
          </a:stretch>
        </p:blipFill>
        <p:spPr bwMode="auto">
          <a:xfrm>
            <a:off x="457200" y="990600"/>
            <a:ext cx="3810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XS03780B2_007_lcs"/>
          <p:cNvPicPr>
            <a:picLocks noChangeAspect="1" noChangeArrowheads="1"/>
          </p:cNvPicPr>
          <p:nvPr/>
        </p:nvPicPr>
        <p:blipFill>
          <a:blip r:embed="rId4"/>
          <a:srcRect l="49527"/>
          <a:stretch>
            <a:fillRect/>
          </a:stretch>
        </p:blipFill>
        <p:spPr bwMode="auto">
          <a:xfrm>
            <a:off x="4267200" y="971550"/>
            <a:ext cx="4038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33400" y="136525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Magnetic CV in </a:t>
            </a:r>
            <a:r>
              <a:rPr lang="en-US" sz="2000" b="1" dirty="0">
                <a:latin typeface="Century Gothic" charset="0"/>
              </a:rPr>
              <a:t>Baade’s Window :</a:t>
            </a:r>
          </a:p>
          <a:p>
            <a:pPr algn="ctr"/>
            <a:r>
              <a:rPr lang="en-US" sz="2000" b="1" dirty="0" smtClean="0">
                <a:latin typeface="Century Gothic" charset="0"/>
              </a:rPr>
              <a:t>CXOPS </a:t>
            </a:r>
            <a:r>
              <a:rPr lang="en-US" sz="2000" b="1" dirty="0">
                <a:latin typeface="Century Gothic" charset="0"/>
              </a:rPr>
              <a:t>J180354.3 – 300005 (1028.3 </a:t>
            </a:r>
            <a:r>
              <a:rPr lang="en-US" sz="2000" b="1" dirty="0" err="1">
                <a:latin typeface="Century Gothic" charset="0"/>
              </a:rPr>
              <a:t>s</a:t>
            </a:r>
            <a:r>
              <a:rPr lang="en-US" sz="2000" b="1" dirty="0" smtClean="0">
                <a:latin typeface="Century Gothic" charset="0"/>
              </a:rPr>
              <a:t>)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 rot="-3002547">
            <a:off x="2286000" y="42672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2667000" y="6019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 rot="-3063558">
            <a:off x="1760537" y="4030663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entury Gothic" charset="0"/>
              </a:rPr>
              <a:t>absorption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914400" y="5911850"/>
            <a:ext cx="179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latin typeface="Century Gothic" charset="0"/>
              </a:rPr>
              <a:t>Intrinsically hard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XS95934B3_0182_power_2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1066800" y="5334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Magnetic CV in </a:t>
            </a:r>
            <a:r>
              <a:rPr lang="en-US" sz="2000" b="1" dirty="0">
                <a:latin typeface="Century Gothic" charset="0"/>
              </a:rPr>
              <a:t>LW : CXOPS J175118.7 – 293811 (4731 </a:t>
            </a:r>
            <a:r>
              <a:rPr lang="en-US" sz="2000" b="1" dirty="0" err="1">
                <a:latin typeface="Century Gothic" charset="0"/>
              </a:rPr>
              <a:t>s</a:t>
            </a:r>
            <a:r>
              <a:rPr lang="en-US" sz="2000" b="1" dirty="0" smtClean="0">
                <a:latin typeface="Century Gothic" charset="0"/>
              </a:rPr>
              <a:t>)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057400"/>
            <a:ext cx="2057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entury Gothic" charset="0"/>
              </a:rPr>
              <a:t>Galactic Center Region (32’ </a:t>
            </a:r>
            <a:r>
              <a:rPr lang="en-US" b="1" dirty="0" err="1" smtClean="0">
                <a:latin typeface="Century Gothic" charset="0"/>
              </a:rPr>
              <a:t>x</a:t>
            </a:r>
            <a:r>
              <a:rPr lang="en-US" b="1" dirty="0" smtClean="0">
                <a:latin typeface="Century Gothic" charset="0"/>
              </a:rPr>
              <a:t> 16’)</a:t>
            </a:r>
            <a:endParaRPr lang="en-US" b="1" dirty="0">
              <a:latin typeface="Century Gothic" charset="0"/>
            </a:endParaRPr>
          </a:p>
        </p:txBody>
      </p:sp>
      <p:pic>
        <p:nvPicPr>
          <p:cNvPr id="17411" name="Picture 6" descr="galact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56388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entury Gothic"/>
                <a:cs typeface="Century Gothic"/>
              </a:rPr>
              <a:t>X-ray (Blue, Purple): NASA/CXC/UMass/D. Wang et al.  </a:t>
            </a:r>
          </a:p>
          <a:p>
            <a:r>
              <a:rPr lang="en-US" sz="1800" b="1" dirty="0" smtClean="0">
                <a:latin typeface="Century Gothic"/>
                <a:cs typeface="Century Gothic"/>
              </a:rPr>
              <a:t>Optical/</a:t>
            </a:r>
            <a:r>
              <a:rPr lang="en-US" sz="1800" b="1" dirty="0" err="1" smtClean="0">
                <a:latin typeface="Century Gothic"/>
                <a:cs typeface="Century Gothic"/>
              </a:rPr>
              <a:t>nIR</a:t>
            </a:r>
            <a:r>
              <a:rPr lang="en-US" sz="1800" b="1" dirty="0" smtClean="0">
                <a:latin typeface="Century Gothic"/>
                <a:cs typeface="Century Gothic"/>
              </a:rPr>
              <a:t> (Yellow) : NASA/ESA/</a:t>
            </a:r>
            <a:r>
              <a:rPr lang="en-US" sz="1800" b="1" dirty="0" err="1" smtClean="0">
                <a:latin typeface="Century Gothic"/>
                <a:cs typeface="Century Gothic"/>
              </a:rPr>
              <a:t>STScI</a:t>
            </a:r>
            <a:r>
              <a:rPr lang="en-US" sz="1800" b="1" dirty="0" smtClean="0">
                <a:latin typeface="Century Gothic"/>
                <a:cs typeface="Century Gothic"/>
              </a:rPr>
              <a:t>/D. Wang et al. </a:t>
            </a:r>
          </a:p>
          <a:p>
            <a:r>
              <a:rPr lang="en-US" sz="1800" b="1" dirty="0" smtClean="0">
                <a:latin typeface="Century Gothic"/>
                <a:cs typeface="Century Gothic"/>
              </a:rPr>
              <a:t>IR (Red) : NASA/JPL-Caltech/SSC/S. </a:t>
            </a:r>
            <a:r>
              <a:rPr lang="en-US" sz="1800" b="1" dirty="0" err="1" smtClean="0">
                <a:latin typeface="Century Gothic"/>
                <a:cs typeface="Century Gothic"/>
              </a:rPr>
              <a:t>Stolovy</a:t>
            </a:r>
            <a:endParaRPr lang="en-US" sz="18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S95934B3_0182_flc4prqd_sele_x1.0_p4730.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4572000" cy="3048000"/>
          </a:xfrm>
          <a:prstGeom prst="rect">
            <a:avLst/>
          </a:prstGeom>
        </p:spPr>
      </p:pic>
      <p:pic>
        <p:nvPicPr>
          <p:cNvPr id="7" name="Picture 6" descr="XS95934B3_0182_prqdpar1_sele_x1.0_p4730.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048000"/>
          </a:xfrm>
          <a:prstGeom prst="rect">
            <a:avLst/>
          </a:prstGeom>
        </p:spPr>
      </p:pic>
      <p:pic>
        <p:nvPicPr>
          <p:cNvPr id="8" name="Picture 7" descr="XS95934B3_0182_prqd_sele_x1.0_p4730.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81000"/>
            <a:ext cx="4686300" cy="3124200"/>
          </a:xfrm>
          <a:prstGeom prst="rect">
            <a:avLst/>
          </a:prstGeom>
        </p:spPr>
      </p:pic>
      <p:pic>
        <p:nvPicPr>
          <p:cNvPr id="6" name="Picture 8" descr="XS95934B3_0182_power_2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814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86400" y="3962400"/>
            <a:ext cx="1207751" cy="4027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S95934B3_0182_flc4prqd_sele_x0.3_p1576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4572000" cy="3048000"/>
          </a:xfrm>
          <a:prstGeom prst="rect">
            <a:avLst/>
          </a:prstGeom>
        </p:spPr>
      </p:pic>
      <p:pic>
        <p:nvPicPr>
          <p:cNvPr id="6" name="Picture 5" descr="XS95934B3_0182_prqdpar1_sele_x0.3_p1576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048000"/>
          </a:xfrm>
          <a:prstGeom prst="rect">
            <a:avLst/>
          </a:prstGeom>
        </p:spPr>
      </p:pic>
      <p:pic>
        <p:nvPicPr>
          <p:cNvPr id="7" name="Picture 6" descr="XS95934B3_0182_prqd_sele_x0.3_p1576.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81000"/>
            <a:ext cx="4686300" cy="3124200"/>
          </a:xfrm>
          <a:prstGeom prst="rect">
            <a:avLst/>
          </a:prstGeom>
        </p:spPr>
      </p:pic>
      <p:pic>
        <p:nvPicPr>
          <p:cNvPr id="8" name="Picture 8" descr="XS95934B3_0182_power_2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814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86400" y="3962400"/>
            <a:ext cx="1207751" cy="4027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S95934B3_0182_flc4prqd_sele_x2.0_p9461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4572000" cy="3048000"/>
          </a:xfrm>
          <a:prstGeom prst="rect">
            <a:avLst/>
          </a:prstGeom>
        </p:spPr>
      </p:pic>
      <p:pic>
        <p:nvPicPr>
          <p:cNvPr id="6" name="Picture 5" descr="XS95934B3_0182_prqdpar1_sele_x2.0_p9461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048000"/>
          </a:xfrm>
          <a:prstGeom prst="rect">
            <a:avLst/>
          </a:prstGeom>
        </p:spPr>
      </p:pic>
      <p:pic>
        <p:nvPicPr>
          <p:cNvPr id="7" name="Picture 6" descr="XS95934B3_0182_prqd_sele_x2.0_p9461.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81000"/>
            <a:ext cx="4686300" cy="3124200"/>
          </a:xfrm>
          <a:prstGeom prst="rect">
            <a:avLst/>
          </a:prstGeom>
        </p:spPr>
      </p:pic>
      <p:pic>
        <p:nvPicPr>
          <p:cNvPr id="8" name="Picture 8" descr="XS95934B3_0182_power_2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814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86400" y="3962400"/>
            <a:ext cx="1207751" cy="4027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toexist\jaesub\astrostat\fig\ip_garl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5105400" cy="3613054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81200" y="484257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Cataclysmic Variables (CVs): </a:t>
            </a:r>
          </a:p>
          <a:p>
            <a:r>
              <a:rPr lang="en-US" sz="2000" b="1" dirty="0" smtClean="0">
                <a:latin typeface="Century Gothic" charset="0"/>
              </a:rPr>
              <a:t>white dwarf with late type companion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2400" y="54102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Intermediate </a:t>
            </a:r>
            <a:r>
              <a:rPr lang="en-US" sz="2000" b="1" dirty="0" err="1" smtClean="0">
                <a:latin typeface="Century Gothic" charset="0"/>
              </a:rPr>
              <a:t>Polars</a:t>
            </a:r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p_sp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58674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352800" y="639763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Evans &amp; Hellier 2007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71600" y="3581400"/>
            <a:ext cx="6096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3124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 rot="1849660">
            <a:off x="1447800" y="11430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66800" y="16764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XS95934B3_0182_flc4prqd_sele_x6"/>
          <p:cNvPicPr>
            <a:picLocks noChangeAspect="1" noChangeArrowheads="1"/>
          </p:cNvPicPr>
          <p:nvPr/>
        </p:nvPicPr>
        <p:blipFill>
          <a:blip r:embed="rId2"/>
          <a:srcRect l="11932" r="5423"/>
          <a:stretch>
            <a:fillRect/>
          </a:stretch>
        </p:blipFill>
        <p:spPr bwMode="auto">
          <a:xfrm>
            <a:off x="6248400" y="1447800"/>
            <a:ext cx="28336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XS95934B3_0182_prqdy_sele_x6"/>
          <p:cNvPicPr>
            <a:picLocks noChangeAspect="1" noChangeArrowheads="1"/>
          </p:cNvPicPr>
          <p:nvPr/>
        </p:nvPicPr>
        <p:blipFill>
          <a:blip r:embed="rId3"/>
          <a:srcRect l="11932" r="5423"/>
          <a:stretch>
            <a:fillRect/>
          </a:stretch>
        </p:blipFill>
        <p:spPr bwMode="auto">
          <a:xfrm>
            <a:off x="6248400" y="3962400"/>
            <a:ext cx="28781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XS95934B3_0182_flc4prqd_sele_x3"/>
          <p:cNvPicPr>
            <a:picLocks noChangeAspect="1" noChangeArrowheads="1"/>
          </p:cNvPicPr>
          <p:nvPr/>
        </p:nvPicPr>
        <p:blipFill>
          <a:blip r:embed="rId4"/>
          <a:srcRect l="11932" r="5423"/>
          <a:stretch>
            <a:fillRect/>
          </a:stretch>
        </p:blipFill>
        <p:spPr bwMode="auto">
          <a:xfrm>
            <a:off x="3384550" y="1447800"/>
            <a:ext cx="2863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XS95934B3_0182_prqdy_sele_x3"/>
          <p:cNvPicPr>
            <a:picLocks noChangeAspect="1" noChangeArrowheads="1"/>
          </p:cNvPicPr>
          <p:nvPr/>
        </p:nvPicPr>
        <p:blipFill>
          <a:blip r:embed="rId5"/>
          <a:srcRect l="11932" r="5423"/>
          <a:stretch>
            <a:fillRect/>
          </a:stretch>
        </p:blipFill>
        <p:spPr bwMode="auto">
          <a:xfrm>
            <a:off x="3352800" y="3962400"/>
            <a:ext cx="28781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XS95934B3_0182_prqdy_sele_x1"/>
          <p:cNvPicPr>
            <a:picLocks noChangeAspect="1" noChangeArrowheads="1"/>
          </p:cNvPicPr>
          <p:nvPr/>
        </p:nvPicPr>
        <p:blipFill>
          <a:blip r:embed="rId6"/>
          <a:srcRect r="5423"/>
          <a:stretch>
            <a:fillRect/>
          </a:stretch>
        </p:blipFill>
        <p:spPr bwMode="auto">
          <a:xfrm>
            <a:off x="0" y="3962400"/>
            <a:ext cx="32718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XS95934B3_0182_flc4prqd_sele_x1"/>
          <p:cNvPicPr>
            <a:picLocks noChangeAspect="1" noChangeArrowheads="1"/>
          </p:cNvPicPr>
          <p:nvPr/>
        </p:nvPicPr>
        <p:blipFill>
          <a:blip r:embed="rId7"/>
          <a:srcRect r="5423"/>
          <a:stretch>
            <a:fillRect/>
          </a:stretch>
        </p:blipFill>
        <p:spPr bwMode="auto">
          <a:xfrm>
            <a:off x="0" y="1447800"/>
            <a:ext cx="3276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1143000" y="838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1576 s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4114800" y="838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4730 s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7086600" y="838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9461 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XS95934B3_0182_flc4prqd_sele_x6"/>
          <p:cNvPicPr>
            <a:picLocks noChangeAspect="1" noChangeArrowheads="1"/>
          </p:cNvPicPr>
          <p:nvPr/>
        </p:nvPicPr>
        <p:blipFill>
          <a:blip r:embed="rId2"/>
          <a:srcRect l="11932" r="5423"/>
          <a:stretch>
            <a:fillRect/>
          </a:stretch>
        </p:blipFill>
        <p:spPr bwMode="auto">
          <a:xfrm>
            <a:off x="6248400" y="1447800"/>
            <a:ext cx="283368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XS95934B3_0182_prqdy_sele_x6"/>
          <p:cNvPicPr>
            <a:picLocks noChangeAspect="1" noChangeArrowheads="1"/>
          </p:cNvPicPr>
          <p:nvPr/>
        </p:nvPicPr>
        <p:blipFill>
          <a:blip r:embed="rId3"/>
          <a:srcRect l="11932" r="5423"/>
          <a:stretch>
            <a:fillRect/>
          </a:stretch>
        </p:blipFill>
        <p:spPr bwMode="auto">
          <a:xfrm>
            <a:off x="6248400" y="3962400"/>
            <a:ext cx="28781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XS95934B3_0182_flc4prqd_sele_x3"/>
          <p:cNvPicPr>
            <a:picLocks noChangeAspect="1" noChangeArrowheads="1"/>
          </p:cNvPicPr>
          <p:nvPr/>
        </p:nvPicPr>
        <p:blipFill>
          <a:blip r:embed="rId4"/>
          <a:srcRect l="11932" r="5423"/>
          <a:stretch>
            <a:fillRect/>
          </a:stretch>
        </p:blipFill>
        <p:spPr bwMode="auto">
          <a:xfrm>
            <a:off x="3384550" y="1447800"/>
            <a:ext cx="2863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XS95934B3_0182_prqdy_sele_x3"/>
          <p:cNvPicPr>
            <a:picLocks noChangeAspect="1" noChangeArrowheads="1"/>
          </p:cNvPicPr>
          <p:nvPr/>
        </p:nvPicPr>
        <p:blipFill>
          <a:blip r:embed="rId5"/>
          <a:srcRect l="11932" r="5423"/>
          <a:stretch>
            <a:fillRect/>
          </a:stretch>
        </p:blipFill>
        <p:spPr bwMode="auto">
          <a:xfrm>
            <a:off x="3352800" y="3962400"/>
            <a:ext cx="287813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XS95934B3_0182_prqdy_sele_x1"/>
          <p:cNvPicPr>
            <a:picLocks noChangeAspect="1" noChangeArrowheads="1"/>
          </p:cNvPicPr>
          <p:nvPr/>
        </p:nvPicPr>
        <p:blipFill>
          <a:blip r:embed="rId6"/>
          <a:srcRect r="5423"/>
          <a:stretch>
            <a:fillRect/>
          </a:stretch>
        </p:blipFill>
        <p:spPr bwMode="auto">
          <a:xfrm>
            <a:off x="0" y="3962400"/>
            <a:ext cx="32718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XS95934B3_0182_flc4prqd_sele_x1"/>
          <p:cNvPicPr>
            <a:picLocks noChangeAspect="1" noChangeArrowheads="1"/>
          </p:cNvPicPr>
          <p:nvPr/>
        </p:nvPicPr>
        <p:blipFill>
          <a:blip r:embed="rId7"/>
          <a:srcRect r="5423"/>
          <a:stretch>
            <a:fillRect/>
          </a:stretch>
        </p:blipFill>
        <p:spPr bwMode="auto">
          <a:xfrm>
            <a:off x="0" y="1447800"/>
            <a:ext cx="32766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1143000" y="838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1576 s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4114800" y="838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4730 s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7086600" y="838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9461 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104900" y="5143500"/>
            <a:ext cx="1371600" cy="38100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4876800"/>
            <a:ext cx="609600" cy="158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34200" y="5486400"/>
            <a:ext cx="762000" cy="158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828800" y="3048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Bright X-ray source in </a:t>
            </a:r>
            <a:r>
              <a:rPr lang="en-US" sz="2000" b="1" dirty="0" err="1" smtClean="0">
                <a:latin typeface="Century Gothic" charset="0"/>
              </a:rPr>
              <a:t>ChaMPLane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66800" y="16764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Users\protoexist\jaesub\astrostat\fig\XS00090B0_001_all.png"/>
          <p:cNvPicPr>
            <a:picLocks noChangeAspect="1" noChangeArrowheads="1"/>
          </p:cNvPicPr>
          <p:nvPr/>
        </p:nvPicPr>
        <p:blipFill>
          <a:blip r:embed="rId2"/>
          <a:srcRect l="5111" t="1975" b="25942"/>
          <a:stretch>
            <a:fillRect/>
          </a:stretch>
        </p:blipFill>
        <p:spPr bwMode="auto">
          <a:xfrm>
            <a:off x="1676400" y="685800"/>
            <a:ext cx="5658283" cy="55626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0" y="62484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(van den Berg et al 2011)</a:t>
            </a:r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3124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66800" y="16764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C:\Users\protoexist\jaesub\astrostat\fig\cv_K_l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105400" cy="51054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5000" y="59436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(</a:t>
            </a:r>
            <a:r>
              <a:rPr lang="en-US" sz="2000" b="1" dirty="0" err="1" smtClean="0">
                <a:latin typeface="Century Gothic" charset="0"/>
              </a:rPr>
              <a:t>Servillat</a:t>
            </a:r>
            <a:r>
              <a:rPr lang="en-US" sz="2000" b="1" dirty="0" smtClean="0">
                <a:latin typeface="Century Gothic" charset="0"/>
              </a:rPr>
              <a:t> et al 2011)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Bright X-ray source in </a:t>
            </a:r>
            <a:r>
              <a:rPr lang="en-US" sz="2000" b="1" dirty="0" err="1" smtClean="0">
                <a:latin typeface="Century Gothic" charset="0"/>
              </a:rPr>
              <a:t>ChaMPLane</a:t>
            </a:r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3124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66800" y="16764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Bright X-ray source in </a:t>
            </a:r>
            <a:r>
              <a:rPr lang="en-US" sz="2000" b="1" dirty="0" err="1" smtClean="0">
                <a:latin typeface="Century Gothic" charset="0"/>
              </a:rPr>
              <a:t>ChaMPLane</a:t>
            </a:r>
            <a:endParaRPr lang="en-US" sz="2000" b="1" dirty="0">
              <a:latin typeface="Century Gothic" charset="0"/>
            </a:endParaRPr>
          </a:p>
        </p:txBody>
      </p:sp>
      <p:pic>
        <p:nvPicPr>
          <p:cNvPr id="1027" name="Picture 3" descr="C:\Users\protoexist\jaesub\astrostat\fig\XS00090B0_001_qtil_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5400"/>
            <a:ext cx="9143999" cy="4601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371600" y="609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entury Gothic" charset="0"/>
              </a:rPr>
              <a:t>X-ray</a:t>
            </a:r>
            <a:r>
              <a:rPr lang="en-US" b="1" dirty="0" smtClean="0">
                <a:latin typeface="Century Gothic" charset="0"/>
              </a:rPr>
              <a:t> Sources </a:t>
            </a:r>
            <a:r>
              <a:rPr lang="en-US" b="1" dirty="0">
                <a:latin typeface="Century Gothic" charset="0"/>
              </a:rPr>
              <a:t>in the Galactic Center Region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3400" y="55626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 smtClean="0">
                <a:latin typeface="Century Gothic" charset="0"/>
              </a:rPr>
              <a:t>Chandra/ACIS shallow survey of 2 </a:t>
            </a:r>
            <a:r>
              <a:rPr lang="en-US" sz="2000" b="1" dirty="0">
                <a:latin typeface="Century Gothic" charset="0"/>
              </a:rPr>
              <a:t>deg </a:t>
            </a:r>
            <a:r>
              <a:rPr lang="en-US" sz="2000" b="1" dirty="0" err="1">
                <a:latin typeface="Century Gothic" charset="0"/>
              </a:rPr>
              <a:t>x</a:t>
            </a:r>
            <a:r>
              <a:rPr lang="en-US" sz="2000" b="1" dirty="0">
                <a:latin typeface="Century Gothic" charset="0"/>
              </a:rPr>
              <a:t> 1 deg around </a:t>
            </a:r>
            <a:r>
              <a:rPr lang="en-US" sz="2000" b="1" dirty="0" err="1">
                <a:latin typeface="Century Gothic" charset="0"/>
              </a:rPr>
              <a:t>Sgr</a:t>
            </a:r>
            <a:r>
              <a:rPr lang="en-US" sz="2000" b="1" dirty="0">
                <a:latin typeface="Century Gothic" charset="0"/>
              </a:rPr>
              <a:t> A*</a:t>
            </a:r>
            <a:endParaRPr lang="en-US" sz="2000" b="1" dirty="0" smtClean="0">
              <a:latin typeface="Century Gothic" charset="0"/>
            </a:endParaRPr>
          </a:p>
          <a:p>
            <a:pPr marL="457200" indent="-457200" algn="ctr"/>
            <a:r>
              <a:rPr lang="en-US" sz="2000" b="1" dirty="0" smtClean="0">
                <a:latin typeface="Century Gothic" charset="0"/>
              </a:rPr>
              <a:t>~1300 discrete X-ray sources (Wang </a:t>
            </a:r>
            <a:r>
              <a:rPr lang="en-US" sz="2000" b="1" dirty="0">
                <a:latin typeface="Century Gothic" charset="0"/>
              </a:rPr>
              <a:t>et al. </a:t>
            </a:r>
            <a:r>
              <a:rPr lang="en-US" sz="2000" b="1" dirty="0" smtClean="0">
                <a:latin typeface="Century Gothic" charset="0"/>
              </a:rPr>
              <a:t>2002)</a:t>
            </a:r>
            <a:endParaRPr lang="en-US" sz="2000" b="1" dirty="0">
              <a:latin typeface="Century Gothic" charset="0"/>
            </a:endParaRPr>
          </a:p>
        </p:txBody>
      </p:sp>
      <p:pic>
        <p:nvPicPr>
          <p:cNvPr id="18436" name="Picture 5" descr="gcenter_xray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7"/>
          <p:cNvSpPr>
            <a:spLocks/>
          </p:cNvSpPr>
          <p:nvPr/>
        </p:nvSpPr>
        <p:spPr bwMode="auto">
          <a:xfrm>
            <a:off x="990599" y="2952689"/>
            <a:ext cx="2819401" cy="533401"/>
          </a:xfrm>
          <a:custGeom>
            <a:avLst/>
            <a:gdLst>
              <a:gd name="T0" fmla="*/ 0 w 1547"/>
              <a:gd name="T1" fmla="*/ 564 h 564"/>
              <a:gd name="T2" fmla="*/ 29 w 1547"/>
              <a:gd name="T3" fmla="*/ 495 h 564"/>
              <a:gd name="T4" fmla="*/ 64 w 1547"/>
              <a:gd name="T5" fmla="*/ 425 h 564"/>
              <a:gd name="T6" fmla="*/ 133 w 1547"/>
              <a:gd name="T7" fmla="*/ 273 h 564"/>
              <a:gd name="T8" fmla="*/ 174 w 1547"/>
              <a:gd name="T9" fmla="*/ 198 h 564"/>
              <a:gd name="T10" fmla="*/ 203 w 1547"/>
              <a:gd name="T11" fmla="*/ 122 h 564"/>
              <a:gd name="T12" fmla="*/ 279 w 1547"/>
              <a:gd name="T13" fmla="*/ 0 h 564"/>
              <a:gd name="T14" fmla="*/ 349 w 1547"/>
              <a:gd name="T15" fmla="*/ 204 h 564"/>
              <a:gd name="T16" fmla="*/ 378 w 1547"/>
              <a:gd name="T17" fmla="*/ 285 h 564"/>
              <a:gd name="T18" fmla="*/ 448 w 1547"/>
              <a:gd name="T19" fmla="*/ 495 h 564"/>
              <a:gd name="T20" fmla="*/ 482 w 1547"/>
              <a:gd name="T21" fmla="*/ 559 h 564"/>
              <a:gd name="T22" fmla="*/ 645 w 1547"/>
              <a:gd name="T23" fmla="*/ 332 h 564"/>
              <a:gd name="T24" fmla="*/ 686 w 1547"/>
              <a:gd name="T25" fmla="*/ 239 h 564"/>
              <a:gd name="T26" fmla="*/ 727 w 1547"/>
              <a:gd name="T27" fmla="*/ 99 h 564"/>
              <a:gd name="T28" fmla="*/ 750 w 1547"/>
              <a:gd name="T29" fmla="*/ 47 h 564"/>
              <a:gd name="T30" fmla="*/ 756 w 1547"/>
              <a:gd name="T31" fmla="*/ 29 h 564"/>
              <a:gd name="T32" fmla="*/ 768 w 1547"/>
              <a:gd name="T33" fmla="*/ 76 h 564"/>
              <a:gd name="T34" fmla="*/ 802 w 1547"/>
              <a:gd name="T35" fmla="*/ 204 h 564"/>
              <a:gd name="T36" fmla="*/ 843 w 1547"/>
              <a:gd name="T37" fmla="*/ 320 h 564"/>
              <a:gd name="T38" fmla="*/ 849 w 1547"/>
              <a:gd name="T39" fmla="*/ 349 h 564"/>
              <a:gd name="T40" fmla="*/ 872 w 1547"/>
              <a:gd name="T41" fmla="*/ 384 h 564"/>
              <a:gd name="T42" fmla="*/ 925 w 1547"/>
              <a:gd name="T43" fmla="*/ 477 h 564"/>
              <a:gd name="T44" fmla="*/ 954 w 1547"/>
              <a:gd name="T45" fmla="*/ 529 h 564"/>
              <a:gd name="T46" fmla="*/ 1000 w 1547"/>
              <a:gd name="T47" fmla="*/ 436 h 564"/>
              <a:gd name="T48" fmla="*/ 1024 w 1547"/>
              <a:gd name="T49" fmla="*/ 378 h 564"/>
              <a:gd name="T50" fmla="*/ 1035 w 1547"/>
              <a:gd name="T51" fmla="*/ 326 h 564"/>
              <a:gd name="T52" fmla="*/ 1064 w 1547"/>
              <a:gd name="T53" fmla="*/ 227 h 564"/>
              <a:gd name="T54" fmla="*/ 1117 w 1547"/>
              <a:gd name="T55" fmla="*/ 52 h 564"/>
              <a:gd name="T56" fmla="*/ 1134 w 1547"/>
              <a:gd name="T57" fmla="*/ 58 h 564"/>
              <a:gd name="T58" fmla="*/ 1146 w 1547"/>
              <a:gd name="T59" fmla="*/ 93 h 564"/>
              <a:gd name="T60" fmla="*/ 1221 w 1547"/>
              <a:gd name="T61" fmla="*/ 314 h 564"/>
              <a:gd name="T62" fmla="*/ 1291 w 1547"/>
              <a:gd name="T63" fmla="*/ 454 h 564"/>
              <a:gd name="T64" fmla="*/ 1326 w 1547"/>
              <a:gd name="T65" fmla="*/ 512 h 564"/>
              <a:gd name="T66" fmla="*/ 1338 w 1547"/>
              <a:gd name="T67" fmla="*/ 529 h 564"/>
              <a:gd name="T68" fmla="*/ 1402 w 1547"/>
              <a:gd name="T69" fmla="*/ 396 h 564"/>
              <a:gd name="T70" fmla="*/ 1472 w 1547"/>
              <a:gd name="T71" fmla="*/ 244 h 564"/>
              <a:gd name="T72" fmla="*/ 1518 w 1547"/>
              <a:gd name="T73" fmla="*/ 122 h 564"/>
              <a:gd name="T74" fmla="*/ 1547 w 1547"/>
              <a:gd name="T75" fmla="*/ 41 h 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47"/>
              <a:gd name="T115" fmla="*/ 0 h 564"/>
              <a:gd name="T116" fmla="*/ 1547 w 1547"/>
              <a:gd name="T117" fmla="*/ 564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332 h 564"/>
              <a:gd name="connsiteX12" fmla="*/ 686 w 1547"/>
              <a:gd name="connsiteY12" fmla="*/ 239 h 564"/>
              <a:gd name="connsiteX13" fmla="*/ 727 w 1547"/>
              <a:gd name="connsiteY13" fmla="*/ 99 h 564"/>
              <a:gd name="connsiteX14" fmla="*/ 750 w 1547"/>
              <a:gd name="connsiteY14" fmla="*/ 47 h 564"/>
              <a:gd name="connsiteX15" fmla="*/ 756 w 1547"/>
              <a:gd name="connsiteY15" fmla="*/ 29 h 564"/>
              <a:gd name="connsiteX16" fmla="*/ 768 w 1547"/>
              <a:gd name="connsiteY16" fmla="*/ 76 h 564"/>
              <a:gd name="connsiteX17" fmla="*/ 802 w 1547"/>
              <a:gd name="connsiteY17" fmla="*/ 204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99 h 564"/>
              <a:gd name="connsiteX14" fmla="*/ 750 w 1547"/>
              <a:gd name="connsiteY14" fmla="*/ 47 h 564"/>
              <a:gd name="connsiteX15" fmla="*/ 756 w 1547"/>
              <a:gd name="connsiteY15" fmla="*/ 29 h 564"/>
              <a:gd name="connsiteX16" fmla="*/ 768 w 1547"/>
              <a:gd name="connsiteY16" fmla="*/ 76 h 564"/>
              <a:gd name="connsiteX17" fmla="*/ 802 w 1547"/>
              <a:gd name="connsiteY17" fmla="*/ 204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685 w 1547"/>
              <a:gd name="connsiteY13" fmla="*/ 232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02 w 1547"/>
              <a:gd name="connsiteY18" fmla="*/ 204 h 564"/>
              <a:gd name="connsiteX19" fmla="*/ 843 w 1547"/>
              <a:gd name="connsiteY19" fmla="*/ 320 h 564"/>
              <a:gd name="connsiteX20" fmla="*/ 849 w 1547"/>
              <a:gd name="connsiteY20" fmla="*/ 349 h 564"/>
              <a:gd name="connsiteX21" fmla="*/ 872 w 1547"/>
              <a:gd name="connsiteY21" fmla="*/ 384 h 564"/>
              <a:gd name="connsiteX22" fmla="*/ 925 w 1547"/>
              <a:gd name="connsiteY22" fmla="*/ 477 h 564"/>
              <a:gd name="connsiteX23" fmla="*/ 954 w 1547"/>
              <a:gd name="connsiteY23" fmla="*/ 529 h 564"/>
              <a:gd name="connsiteX24" fmla="*/ 1000 w 1547"/>
              <a:gd name="connsiteY24" fmla="*/ 436 h 564"/>
              <a:gd name="connsiteX25" fmla="*/ 1024 w 1547"/>
              <a:gd name="connsiteY25" fmla="*/ 378 h 564"/>
              <a:gd name="connsiteX26" fmla="*/ 1035 w 1547"/>
              <a:gd name="connsiteY26" fmla="*/ 326 h 564"/>
              <a:gd name="connsiteX27" fmla="*/ 1064 w 1547"/>
              <a:gd name="connsiteY27" fmla="*/ 227 h 564"/>
              <a:gd name="connsiteX28" fmla="*/ 1117 w 1547"/>
              <a:gd name="connsiteY28" fmla="*/ 52 h 564"/>
              <a:gd name="connsiteX29" fmla="*/ 1134 w 1547"/>
              <a:gd name="connsiteY29" fmla="*/ 58 h 564"/>
              <a:gd name="connsiteX30" fmla="*/ 1146 w 1547"/>
              <a:gd name="connsiteY30" fmla="*/ 93 h 564"/>
              <a:gd name="connsiteX31" fmla="*/ 1221 w 1547"/>
              <a:gd name="connsiteY31" fmla="*/ 314 h 564"/>
              <a:gd name="connsiteX32" fmla="*/ 1291 w 1547"/>
              <a:gd name="connsiteY32" fmla="*/ 454 h 564"/>
              <a:gd name="connsiteX33" fmla="*/ 1326 w 1547"/>
              <a:gd name="connsiteY33" fmla="*/ 512 h 564"/>
              <a:gd name="connsiteX34" fmla="*/ 1338 w 1547"/>
              <a:gd name="connsiteY34" fmla="*/ 529 h 564"/>
              <a:gd name="connsiteX35" fmla="*/ 1402 w 1547"/>
              <a:gd name="connsiteY35" fmla="*/ 396 h 564"/>
              <a:gd name="connsiteX36" fmla="*/ 1472 w 1547"/>
              <a:gd name="connsiteY36" fmla="*/ 244 h 564"/>
              <a:gd name="connsiteX37" fmla="*/ 1518 w 1547"/>
              <a:gd name="connsiteY37" fmla="*/ 122 h 564"/>
              <a:gd name="connsiteX38" fmla="*/ 1547 w 1547"/>
              <a:gd name="connsiteY38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02 w 1547"/>
              <a:gd name="connsiteY18" fmla="*/ 204 h 564"/>
              <a:gd name="connsiteX19" fmla="*/ 843 w 1547"/>
              <a:gd name="connsiteY19" fmla="*/ 320 h 564"/>
              <a:gd name="connsiteX20" fmla="*/ 849 w 1547"/>
              <a:gd name="connsiteY20" fmla="*/ 349 h 564"/>
              <a:gd name="connsiteX21" fmla="*/ 872 w 1547"/>
              <a:gd name="connsiteY21" fmla="*/ 384 h 564"/>
              <a:gd name="connsiteX22" fmla="*/ 925 w 1547"/>
              <a:gd name="connsiteY22" fmla="*/ 477 h 564"/>
              <a:gd name="connsiteX23" fmla="*/ 954 w 1547"/>
              <a:gd name="connsiteY23" fmla="*/ 529 h 564"/>
              <a:gd name="connsiteX24" fmla="*/ 1000 w 1547"/>
              <a:gd name="connsiteY24" fmla="*/ 436 h 564"/>
              <a:gd name="connsiteX25" fmla="*/ 1024 w 1547"/>
              <a:gd name="connsiteY25" fmla="*/ 378 h 564"/>
              <a:gd name="connsiteX26" fmla="*/ 1035 w 1547"/>
              <a:gd name="connsiteY26" fmla="*/ 326 h 564"/>
              <a:gd name="connsiteX27" fmla="*/ 1064 w 1547"/>
              <a:gd name="connsiteY27" fmla="*/ 227 h 564"/>
              <a:gd name="connsiteX28" fmla="*/ 1117 w 1547"/>
              <a:gd name="connsiteY28" fmla="*/ 52 h 564"/>
              <a:gd name="connsiteX29" fmla="*/ 1134 w 1547"/>
              <a:gd name="connsiteY29" fmla="*/ 58 h 564"/>
              <a:gd name="connsiteX30" fmla="*/ 1146 w 1547"/>
              <a:gd name="connsiteY30" fmla="*/ 93 h 564"/>
              <a:gd name="connsiteX31" fmla="*/ 1221 w 1547"/>
              <a:gd name="connsiteY31" fmla="*/ 314 h 564"/>
              <a:gd name="connsiteX32" fmla="*/ 1291 w 1547"/>
              <a:gd name="connsiteY32" fmla="*/ 454 h 564"/>
              <a:gd name="connsiteX33" fmla="*/ 1326 w 1547"/>
              <a:gd name="connsiteY33" fmla="*/ 512 h 564"/>
              <a:gd name="connsiteX34" fmla="*/ 1338 w 1547"/>
              <a:gd name="connsiteY34" fmla="*/ 529 h 564"/>
              <a:gd name="connsiteX35" fmla="*/ 1402 w 1547"/>
              <a:gd name="connsiteY35" fmla="*/ 396 h 564"/>
              <a:gd name="connsiteX36" fmla="*/ 1472 w 1547"/>
              <a:gd name="connsiteY36" fmla="*/ 244 h 564"/>
              <a:gd name="connsiteX37" fmla="*/ 1518 w 1547"/>
              <a:gd name="connsiteY37" fmla="*/ 122 h 564"/>
              <a:gd name="connsiteX38" fmla="*/ 1547 w 1547"/>
              <a:gd name="connsiteY38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68 w 1547"/>
              <a:gd name="connsiteY16" fmla="*/ 76 h 564"/>
              <a:gd name="connsiteX17" fmla="*/ 843 w 1547"/>
              <a:gd name="connsiteY17" fmla="*/ 320 h 564"/>
              <a:gd name="connsiteX18" fmla="*/ 849 w 1547"/>
              <a:gd name="connsiteY18" fmla="*/ 349 h 564"/>
              <a:gd name="connsiteX19" fmla="*/ 872 w 1547"/>
              <a:gd name="connsiteY19" fmla="*/ 384 h 564"/>
              <a:gd name="connsiteX20" fmla="*/ 925 w 1547"/>
              <a:gd name="connsiteY20" fmla="*/ 477 h 564"/>
              <a:gd name="connsiteX21" fmla="*/ 954 w 1547"/>
              <a:gd name="connsiteY21" fmla="*/ 529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384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1000 w 1547"/>
              <a:gd name="connsiteY21" fmla="*/ 436 h 564"/>
              <a:gd name="connsiteX22" fmla="*/ 1024 w 1547"/>
              <a:gd name="connsiteY22" fmla="*/ 378 h 564"/>
              <a:gd name="connsiteX23" fmla="*/ 1035 w 1547"/>
              <a:gd name="connsiteY23" fmla="*/ 326 h 564"/>
              <a:gd name="connsiteX24" fmla="*/ 1064 w 1547"/>
              <a:gd name="connsiteY24" fmla="*/ 227 h 564"/>
              <a:gd name="connsiteX25" fmla="*/ 1117 w 1547"/>
              <a:gd name="connsiteY25" fmla="*/ 52 h 564"/>
              <a:gd name="connsiteX26" fmla="*/ 1134 w 1547"/>
              <a:gd name="connsiteY26" fmla="*/ 58 h 564"/>
              <a:gd name="connsiteX27" fmla="*/ 1146 w 1547"/>
              <a:gd name="connsiteY27" fmla="*/ 93 h 564"/>
              <a:gd name="connsiteX28" fmla="*/ 1221 w 1547"/>
              <a:gd name="connsiteY28" fmla="*/ 314 h 564"/>
              <a:gd name="connsiteX29" fmla="*/ 1291 w 1547"/>
              <a:gd name="connsiteY29" fmla="*/ 454 h 564"/>
              <a:gd name="connsiteX30" fmla="*/ 1326 w 1547"/>
              <a:gd name="connsiteY30" fmla="*/ 512 h 564"/>
              <a:gd name="connsiteX31" fmla="*/ 1338 w 1547"/>
              <a:gd name="connsiteY31" fmla="*/ 529 h 564"/>
              <a:gd name="connsiteX32" fmla="*/ 1402 w 1547"/>
              <a:gd name="connsiteY32" fmla="*/ 396 h 564"/>
              <a:gd name="connsiteX33" fmla="*/ 1472 w 1547"/>
              <a:gd name="connsiteY33" fmla="*/ 244 h 564"/>
              <a:gd name="connsiteX34" fmla="*/ 1518 w 1547"/>
              <a:gd name="connsiteY34" fmla="*/ 122 h 564"/>
              <a:gd name="connsiteX35" fmla="*/ 1547 w 1547"/>
              <a:gd name="connsiteY35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1000 w 1547"/>
              <a:gd name="connsiteY21" fmla="*/ 436 h 564"/>
              <a:gd name="connsiteX22" fmla="*/ 1024 w 1547"/>
              <a:gd name="connsiteY22" fmla="*/ 378 h 564"/>
              <a:gd name="connsiteX23" fmla="*/ 1035 w 1547"/>
              <a:gd name="connsiteY23" fmla="*/ 326 h 564"/>
              <a:gd name="connsiteX24" fmla="*/ 1064 w 1547"/>
              <a:gd name="connsiteY24" fmla="*/ 227 h 564"/>
              <a:gd name="connsiteX25" fmla="*/ 1117 w 1547"/>
              <a:gd name="connsiteY25" fmla="*/ 52 h 564"/>
              <a:gd name="connsiteX26" fmla="*/ 1134 w 1547"/>
              <a:gd name="connsiteY26" fmla="*/ 58 h 564"/>
              <a:gd name="connsiteX27" fmla="*/ 1146 w 1547"/>
              <a:gd name="connsiteY27" fmla="*/ 93 h 564"/>
              <a:gd name="connsiteX28" fmla="*/ 1221 w 1547"/>
              <a:gd name="connsiteY28" fmla="*/ 314 h 564"/>
              <a:gd name="connsiteX29" fmla="*/ 1291 w 1547"/>
              <a:gd name="connsiteY29" fmla="*/ 454 h 564"/>
              <a:gd name="connsiteX30" fmla="*/ 1326 w 1547"/>
              <a:gd name="connsiteY30" fmla="*/ 512 h 564"/>
              <a:gd name="connsiteX31" fmla="*/ 1338 w 1547"/>
              <a:gd name="connsiteY31" fmla="*/ 529 h 564"/>
              <a:gd name="connsiteX32" fmla="*/ 1402 w 1547"/>
              <a:gd name="connsiteY32" fmla="*/ 396 h 564"/>
              <a:gd name="connsiteX33" fmla="*/ 1472 w 1547"/>
              <a:gd name="connsiteY33" fmla="*/ 244 h 564"/>
              <a:gd name="connsiteX34" fmla="*/ 1518 w 1547"/>
              <a:gd name="connsiteY34" fmla="*/ 122 h 564"/>
              <a:gd name="connsiteX35" fmla="*/ 1547 w 1547"/>
              <a:gd name="connsiteY35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566 w 1547"/>
              <a:gd name="connsiteY10" fmla="*/ 367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524 w 1547"/>
              <a:gd name="connsiteY10" fmla="*/ 31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47 h 564"/>
              <a:gd name="connsiteX10" fmla="*/ 524 w 1547"/>
              <a:gd name="connsiteY10" fmla="*/ 31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242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279 w 1547"/>
              <a:gd name="connsiteY6" fmla="*/ 113 h 533"/>
              <a:gd name="connsiteX7" fmla="*/ 349 w 1547"/>
              <a:gd name="connsiteY7" fmla="*/ 173 h 533"/>
              <a:gd name="connsiteX8" fmla="*/ 378 w 1547"/>
              <a:gd name="connsiteY8" fmla="*/ 254 h 533"/>
              <a:gd name="connsiteX9" fmla="*/ 448 w 1547"/>
              <a:gd name="connsiteY9" fmla="*/ 416 h 533"/>
              <a:gd name="connsiteX10" fmla="*/ 524 w 1547"/>
              <a:gd name="connsiteY10" fmla="*/ 288 h 533"/>
              <a:gd name="connsiteX11" fmla="*/ 645 w 1547"/>
              <a:gd name="connsiteY11" fmla="*/ 397 h 533"/>
              <a:gd name="connsiteX12" fmla="*/ 686 w 1547"/>
              <a:gd name="connsiteY12" fmla="*/ 208 h 533"/>
              <a:gd name="connsiteX13" fmla="*/ 727 w 1547"/>
              <a:gd name="connsiteY13" fmla="*/ 297 h 533"/>
              <a:gd name="connsiteX14" fmla="*/ 750 w 1547"/>
              <a:gd name="connsiteY14" fmla="*/ 16 h 533"/>
              <a:gd name="connsiteX15" fmla="*/ 768 w 1547"/>
              <a:gd name="connsiteY15" fmla="*/ 45 h 533"/>
              <a:gd name="connsiteX16" fmla="*/ 843 w 1547"/>
              <a:gd name="connsiteY16" fmla="*/ 289 h 533"/>
              <a:gd name="connsiteX17" fmla="*/ 849 w 1547"/>
              <a:gd name="connsiteY17" fmla="*/ 318 h 533"/>
              <a:gd name="connsiteX18" fmla="*/ 872 w 1547"/>
              <a:gd name="connsiteY18" fmla="*/ 209 h 533"/>
              <a:gd name="connsiteX19" fmla="*/ 925 w 1547"/>
              <a:gd name="connsiteY19" fmla="*/ 446 h 533"/>
              <a:gd name="connsiteX20" fmla="*/ 954 w 1547"/>
              <a:gd name="connsiteY20" fmla="*/ 354 h 533"/>
              <a:gd name="connsiteX21" fmla="*/ 951 w 1547"/>
              <a:gd name="connsiteY21" fmla="*/ 350 h 533"/>
              <a:gd name="connsiteX22" fmla="*/ 1000 w 1547"/>
              <a:gd name="connsiteY22" fmla="*/ 405 h 533"/>
              <a:gd name="connsiteX23" fmla="*/ 1024 w 1547"/>
              <a:gd name="connsiteY23" fmla="*/ 347 h 533"/>
              <a:gd name="connsiteX24" fmla="*/ 1035 w 1547"/>
              <a:gd name="connsiteY24" fmla="*/ 295 h 533"/>
              <a:gd name="connsiteX25" fmla="*/ 1064 w 1547"/>
              <a:gd name="connsiteY25" fmla="*/ 196 h 533"/>
              <a:gd name="connsiteX26" fmla="*/ 1117 w 1547"/>
              <a:gd name="connsiteY26" fmla="*/ 21 h 533"/>
              <a:gd name="connsiteX27" fmla="*/ 1134 w 1547"/>
              <a:gd name="connsiteY27" fmla="*/ 27 h 533"/>
              <a:gd name="connsiteX28" fmla="*/ 1146 w 1547"/>
              <a:gd name="connsiteY28" fmla="*/ 62 h 533"/>
              <a:gd name="connsiteX29" fmla="*/ 1221 w 1547"/>
              <a:gd name="connsiteY29" fmla="*/ 283 h 533"/>
              <a:gd name="connsiteX30" fmla="*/ 1291 w 1547"/>
              <a:gd name="connsiteY30" fmla="*/ 423 h 533"/>
              <a:gd name="connsiteX31" fmla="*/ 1326 w 1547"/>
              <a:gd name="connsiteY31" fmla="*/ 481 h 533"/>
              <a:gd name="connsiteX32" fmla="*/ 1338 w 1547"/>
              <a:gd name="connsiteY32" fmla="*/ 498 h 533"/>
              <a:gd name="connsiteX33" fmla="*/ 1402 w 1547"/>
              <a:gd name="connsiteY33" fmla="*/ 365 h 533"/>
              <a:gd name="connsiteX34" fmla="*/ 1472 w 1547"/>
              <a:gd name="connsiteY34" fmla="*/ 213 h 533"/>
              <a:gd name="connsiteX35" fmla="*/ 1518 w 1547"/>
              <a:gd name="connsiteY35" fmla="*/ 91 h 533"/>
              <a:gd name="connsiteX36" fmla="*/ 1547 w 1547"/>
              <a:gd name="connsiteY36" fmla="*/ 10 h 533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146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279 w 1547"/>
              <a:gd name="connsiteY6" fmla="*/ 113 h 533"/>
              <a:gd name="connsiteX7" fmla="*/ 349 w 1547"/>
              <a:gd name="connsiteY7" fmla="*/ 173 h 533"/>
              <a:gd name="connsiteX8" fmla="*/ 378 w 1547"/>
              <a:gd name="connsiteY8" fmla="*/ 254 h 533"/>
              <a:gd name="connsiteX9" fmla="*/ 448 w 1547"/>
              <a:gd name="connsiteY9" fmla="*/ 416 h 533"/>
              <a:gd name="connsiteX10" fmla="*/ 524 w 1547"/>
              <a:gd name="connsiteY10" fmla="*/ 288 h 533"/>
              <a:gd name="connsiteX11" fmla="*/ 645 w 1547"/>
              <a:gd name="connsiteY11" fmla="*/ 397 h 533"/>
              <a:gd name="connsiteX12" fmla="*/ 686 w 1547"/>
              <a:gd name="connsiteY12" fmla="*/ 208 h 533"/>
              <a:gd name="connsiteX13" fmla="*/ 727 w 1547"/>
              <a:gd name="connsiteY13" fmla="*/ 297 h 533"/>
              <a:gd name="connsiteX14" fmla="*/ 750 w 1547"/>
              <a:gd name="connsiteY14" fmla="*/ 16 h 533"/>
              <a:gd name="connsiteX15" fmla="*/ 768 w 1547"/>
              <a:gd name="connsiteY15" fmla="*/ 45 h 533"/>
              <a:gd name="connsiteX16" fmla="*/ 843 w 1547"/>
              <a:gd name="connsiteY16" fmla="*/ 289 h 533"/>
              <a:gd name="connsiteX17" fmla="*/ 849 w 1547"/>
              <a:gd name="connsiteY17" fmla="*/ 318 h 533"/>
              <a:gd name="connsiteX18" fmla="*/ 872 w 1547"/>
              <a:gd name="connsiteY18" fmla="*/ 209 h 533"/>
              <a:gd name="connsiteX19" fmla="*/ 925 w 1547"/>
              <a:gd name="connsiteY19" fmla="*/ 446 h 533"/>
              <a:gd name="connsiteX20" fmla="*/ 954 w 1547"/>
              <a:gd name="connsiteY20" fmla="*/ 354 h 533"/>
              <a:gd name="connsiteX21" fmla="*/ 951 w 1547"/>
              <a:gd name="connsiteY21" fmla="*/ 350 h 533"/>
              <a:gd name="connsiteX22" fmla="*/ 1000 w 1547"/>
              <a:gd name="connsiteY22" fmla="*/ 405 h 533"/>
              <a:gd name="connsiteX23" fmla="*/ 1024 w 1547"/>
              <a:gd name="connsiteY23" fmla="*/ 347 h 533"/>
              <a:gd name="connsiteX24" fmla="*/ 1035 w 1547"/>
              <a:gd name="connsiteY24" fmla="*/ 295 h 533"/>
              <a:gd name="connsiteX25" fmla="*/ 1064 w 1547"/>
              <a:gd name="connsiteY25" fmla="*/ 196 h 533"/>
              <a:gd name="connsiteX26" fmla="*/ 1117 w 1547"/>
              <a:gd name="connsiteY26" fmla="*/ 21 h 533"/>
              <a:gd name="connsiteX27" fmla="*/ 1134 w 1547"/>
              <a:gd name="connsiteY27" fmla="*/ 27 h 533"/>
              <a:gd name="connsiteX28" fmla="*/ 1146 w 1547"/>
              <a:gd name="connsiteY28" fmla="*/ 62 h 533"/>
              <a:gd name="connsiteX29" fmla="*/ 1221 w 1547"/>
              <a:gd name="connsiteY29" fmla="*/ 283 h 533"/>
              <a:gd name="connsiteX30" fmla="*/ 1291 w 1547"/>
              <a:gd name="connsiteY30" fmla="*/ 423 h 533"/>
              <a:gd name="connsiteX31" fmla="*/ 1326 w 1547"/>
              <a:gd name="connsiteY31" fmla="*/ 481 h 533"/>
              <a:gd name="connsiteX32" fmla="*/ 1338 w 1547"/>
              <a:gd name="connsiteY32" fmla="*/ 498 h 533"/>
              <a:gd name="connsiteX33" fmla="*/ 1402 w 1547"/>
              <a:gd name="connsiteY33" fmla="*/ 365 h 533"/>
              <a:gd name="connsiteX34" fmla="*/ 1472 w 1547"/>
              <a:gd name="connsiteY34" fmla="*/ 213 h 533"/>
              <a:gd name="connsiteX35" fmla="*/ 1518 w 1547"/>
              <a:gd name="connsiteY35" fmla="*/ 91 h 533"/>
              <a:gd name="connsiteX36" fmla="*/ 1547 w 1547"/>
              <a:gd name="connsiteY36" fmla="*/ 10 h 533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146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349 w 1547"/>
              <a:gd name="connsiteY6" fmla="*/ 173 h 533"/>
              <a:gd name="connsiteX7" fmla="*/ 378 w 1547"/>
              <a:gd name="connsiteY7" fmla="*/ 254 h 533"/>
              <a:gd name="connsiteX8" fmla="*/ 448 w 1547"/>
              <a:gd name="connsiteY8" fmla="*/ 416 h 533"/>
              <a:gd name="connsiteX9" fmla="*/ 524 w 1547"/>
              <a:gd name="connsiteY9" fmla="*/ 288 h 533"/>
              <a:gd name="connsiteX10" fmla="*/ 645 w 1547"/>
              <a:gd name="connsiteY10" fmla="*/ 397 h 533"/>
              <a:gd name="connsiteX11" fmla="*/ 686 w 1547"/>
              <a:gd name="connsiteY11" fmla="*/ 208 h 533"/>
              <a:gd name="connsiteX12" fmla="*/ 727 w 1547"/>
              <a:gd name="connsiteY12" fmla="*/ 297 h 533"/>
              <a:gd name="connsiteX13" fmla="*/ 750 w 1547"/>
              <a:gd name="connsiteY13" fmla="*/ 16 h 533"/>
              <a:gd name="connsiteX14" fmla="*/ 768 w 1547"/>
              <a:gd name="connsiteY14" fmla="*/ 45 h 533"/>
              <a:gd name="connsiteX15" fmla="*/ 843 w 1547"/>
              <a:gd name="connsiteY15" fmla="*/ 289 h 533"/>
              <a:gd name="connsiteX16" fmla="*/ 849 w 1547"/>
              <a:gd name="connsiteY16" fmla="*/ 318 h 533"/>
              <a:gd name="connsiteX17" fmla="*/ 872 w 1547"/>
              <a:gd name="connsiteY17" fmla="*/ 209 h 533"/>
              <a:gd name="connsiteX18" fmla="*/ 925 w 1547"/>
              <a:gd name="connsiteY18" fmla="*/ 446 h 533"/>
              <a:gd name="connsiteX19" fmla="*/ 954 w 1547"/>
              <a:gd name="connsiteY19" fmla="*/ 354 h 533"/>
              <a:gd name="connsiteX20" fmla="*/ 951 w 1547"/>
              <a:gd name="connsiteY20" fmla="*/ 350 h 533"/>
              <a:gd name="connsiteX21" fmla="*/ 1000 w 1547"/>
              <a:gd name="connsiteY21" fmla="*/ 405 h 533"/>
              <a:gd name="connsiteX22" fmla="*/ 1024 w 1547"/>
              <a:gd name="connsiteY22" fmla="*/ 347 h 533"/>
              <a:gd name="connsiteX23" fmla="*/ 1035 w 1547"/>
              <a:gd name="connsiteY23" fmla="*/ 295 h 533"/>
              <a:gd name="connsiteX24" fmla="*/ 1064 w 1547"/>
              <a:gd name="connsiteY24" fmla="*/ 196 h 533"/>
              <a:gd name="connsiteX25" fmla="*/ 1117 w 1547"/>
              <a:gd name="connsiteY25" fmla="*/ 21 h 533"/>
              <a:gd name="connsiteX26" fmla="*/ 1134 w 1547"/>
              <a:gd name="connsiteY26" fmla="*/ 27 h 533"/>
              <a:gd name="connsiteX27" fmla="*/ 1146 w 1547"/>
              <a:gd name="connsiteY27" fmla="*/ 62 h 533"/>
              <a:gd name="connsiteX28" fmla="*/ 1221 w 1547"/>
              <a:gd name="connsiteY28" fmla="*/ 283 h 533"/>
              <a:gd name="connsiteX29" fmla="*/ 1291 w 1547"/>
              <a:gd name="connsiteY29" fmla="*/ 423 h 533"/>
              <a:gd name="connsiteX30" fmla="*/ 1326 w 1547"/>
              <a:gd name="connsiteY30" fmla="*/ 481 h 533"/>
              <a:gd name="connsiteX31" fmla="*/ 1338 w 1547"/>
              <a:gd name="connsiteY31" fmla="*/ 498 h 533"/>
              <a:gd name="connsiteX32" fmla="*/ 1402 w 1547"/>
              <a:gd name="connsiteY32" fmla="*/ 365 h 533"/>
              <a:gd name="connsiteX33" fmla="*/ 1472 w 1547"/>
              <a:gd name="connsiteY33" fmla="*/ 213 h 533"/>
              <a:gd name="connsiteX34" fmla="*/ 1518 w 1547"/>
              <a:gd name="connsiteY34" fmla="*/ 91 h 533"/>
              <a:gd name="connsiteX35" fmla="*/ 1547 w 1547"/>
              <a:gd name="connsiteY35" fmla="*/ 10 h 53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326 w 1547"/>
              <a:gd name="connsiteY29" fmla="*/ 471 h 523"/>
              <a:gd name="connsiteX30" fmla="*/ 1338 w 1547"/>
              <a:gd name="connsiteY30" fmla="*/ 488 h 523"/>
              <a:gd name="connsiteX31" fmla="*/ 1402 w 1547"/>
              <a:gd name="connsiteY31" fmla="*/ 355 h 523"/>
              <a:gd name="connsiteX32" fmla="*/ 1472 w 1547"/>
              <a:gd name="connsiteY32" fmla="*/ 203 h 523"/>
              <a:gd name="connsiteX33" fmla="*/ 1518 w 1547"/>
              <a:gd name="connsiteY33" fmla="*/ 81 h 523"/>
              <a:gd name="connsiteX34" fmla="*/ 1547 w 1547"/>
              <a:gd name="connsiteY34" fmla="*/ 0 h 52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326 w 1547"/>
              <a:gd name="connsiteY29" fmla="*/ 471 h 523"/>
              <a:gd name="connsiteX30" fmla="*/ 1402 w 1547"/>
              <a:gd name="connsiteY30" fmla="*/ 355 h 523"/>
              <a:gd name="connsiteX31" fmla="*/ 1472 w 1547"/>
              <a:gd name="connsiteY31" fmla="*/ 203 h 523"/>
              <a:gd name="connsiteX32" fmla="*/ 1518 w 1547"/>
              <a:gd name="connsiteY32" fmla="*/ 81 h 523"/>
              <a:gd name="connsiteX33" fmla="*/ 1547 w 1547"/>
              <a:gd name="connsiteY33" fmla="*/ 0 h 52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402 w 1547"/>
              <a:gd name="connsiteY29" fmla="*/ 355 h 523"/>
              <a:gd name="connsiteX30" fmla="*/ 1472 w 1547"/>
              <a:gd name="connsiteY30" fmla="*/ 203 h 523"/>
              <a:gd name="connsiteX31" fmla="*/ 1518 w 1547"/>
              <a:gd name="connsiteY31" fmla="*/ 81 h 523"/>
              <a:gd name="connsiteX32" fmla="*/ 1547 w 1547"/>
              <a:gd name="connsiteY32" fmla="*/ 0 h 523"/>
              <a:gd name="connsiteX0" fmla="*/ 0 w 1518"/>
              <a:gd name="connsiteY0" fmla="*/ 512 h 512"/>
              <a:gd name="connsiteX1" fmla="*/ 29 w 1518"/>
              <a:gd name="connsiteY1" fmla="*/ 443 h 512"/>
              <a:gd name="connsiteX2" fmla="*/ 64 w 1518"/>
              <a:gd name="connsiteY2" fmla="*/ 373 h 512"/>
              <a:gd name="connsiteX3" fmla="*/ 133 w 1518"/>
              <a:gd name="connsiteY3" fmla="*/ 125 h 512"/>
              <a:gd name="connsiteX4" fmla="*/ 174 w 1518"/>
              <a:gd name="connsiteY4" fmla="*/ 146 h 512"/>
              <a:gd name="connsiteX5" fmla="*/ 203 w 1518"/>
              <a:gd name="connsiteY5" fmla="*/ 70 h 512"/>
              <a:gd name="connsiteX6" fmla="*/ 349 w 1518"/>
              <a:gd name="connsiteY6" fmla="*/ 152 h 512"/>
              <a:gd name="connsiteX7" fmla="*/ 378 w 1518"/>
              <a:gd name="connsiteY7" fmla="*/ 233 h 512"/>
              <a:gd name="connsiteX8" fmla="*/ 448 w 1518"/>
              <a:gd name="connsiteY8" fmla="*/ 395 h 512"/>
              <a:gd name="connsiteX9" fmla="*/ 524 w 1518"/>
              <a:gd name="connsiteY9" fmla="*/ 267 h 512"/>
              <a:gd name="connsiteX10" fmla="*/ 645 w 1518"/>
              <a:gd name="connsiteY10" fmla="*/ 376 h 512"/>
              <a:gd name="connsiteX11" fmla="*/ 686 w 1518"/>
              <a:gd name="connsiteY11" fmla="*/ 187 h 512"/>
              <a:gd name="connsiteX12" fmla="*/ 727 w 1518"/>
              <a:gd name="connsiteY12" fmla="*/ 276 h 512"/>
              <a:gd name="connsiteX13" fmla="*/ 768 w 1518"/>
              <a:gd name="connsiteY13" fmla="*/ 24 h 512"/>
              <a:gd name="connsiteX14" fmla="*/ 843 w 1518"/>
              <a:gd name="connsiteY14" fmla="*/ 268 h 512"/>
              <a:gd name="connsiteX15" fmla="*/ 849 w 1518"/>
              <a:gd name="connsiteY15" fmla="*/ 297 h 512"/>
              <a:gd name="connsiteX16" fmla="*/ 872 w 1518"/>
              <a:gd name="connsiteY16" fmla="*/ 188 h 512"/>
              <a:gd name="connsiteX17" fmla="*/ 925 w 1518"/>
              <a:gd name="connsiteY17" fmla="*/ 425 h 512"/>
              <a:gd name="connsiteX18" fmla="*/ 954 w 1518"/>
              <a:gd name="connsiteY18" fmla="*/ 333 h 512"/>
              <a:gd name="connsiteX19" fmla="*/ 951 w 1518"/>
              <a:gd name="connsiteY19" fmla="*/ 329 h 512"/>
              <a:gd name="connsiteX20" fmla="*/ 1000 w 1518"/>
              <a:gd name="connsiteY20" fmla="*/ 384 h 512"/>
              <a:gd name="connsiteX21" fmla="*/ 1024 w 1518"/>
              <a:gd name="connsiteY21" fmla="*/ 326 h 512"/>
              <a:gd name="connsiteX22" fmla="*/ 1035 w 1518"/>
              <a:gd name="connsiteY22" fmla="*/ 274 h 512"/>
              <a:gd name="connsiteX23" fmla="*/ 1064 w 1518"/>
              <a:gd name="connsiteY23" fmla="*/ 175 h 512"/>
              <a:gd name="connsiteX24" fmla="*/ 1117 w 1518"/>
              <a:gd name="connsiteY24" fmla="*/ 0 h 512"/>
              <a:gd name="connsiteX25" fmla="*/ 1134 w 1518"/>
              <a:gd name="connsiteY25" fmla="*/ 6 h 512"/>
              <a:gd name="connsiteX26" fmla="*/ 1146 w 1518"/>
              <a:gd name="connsiteY26" fmla="*/ 41 h 512"/>
              <a:gd name="connsiteX27" fmla="*/ 1221 w 1518"/>
              <a:gd name="connsiteY27" fmla="*/ 262 h 512"/>
              <a:gd name="connsiteX28" fmla="*/ 1291 w 1518"/>
              <a:gd name="connsiteY28" fmla="*/ 402 h 512"/>
              <a:gd name="connsiteX29" fmla="*/ 1402 w 1518"/>
              <a:gd name="connsiteY29" fmla="*/ 344 h 512"/>
              <a:gd name="connsiteX30" fmla="*/ 1472 w 1518"/>
              <a:gd name="connsiteY30" fmla="*/ 192 h 512"/>
              <a:gd name="connsiteX31" fmla="*/ 1518 w 1518"/>
              <a:gd name="connsiteY31" fmla="*/ 70 h 512"/>
              <a:gd name="connsiteX0" fmla="*/ 0 w 1472"/>
              <a:gd name="connsiteY0" fmla="*/ 512 h 512"/>
              <a:gd name="connsiteX1" fmla="*/ 29 w 1472"/>
              <a:gd name="connsiteY1" fmla="*/ 443 h 512"/>
              <a:gd name="connsiteX2" fmla="*/ 64 w 1472"/>
              <a:gd name="connsiteY2" fmla="*/ 373 h 512"/>
              <a:gd name="connsiteX3" fmla="*/ 133 w 1472"/>
              <a:gd name="connsiteY3" fmla="*/ 125 h 512"/>
              <a:gd name="connsiteX4" fmla="*/ 174 w 1472"/>
              <a:gd name="connsiteY4" fmla="*/ 146 h 512"/>
              <a:gd name="connsiteX5" fmla="*/ 203 w 1472"/>
              <a:gd name="connsiteY5" fmla="*/ 70 h 512"/>
              <a:gd name="connsiteX6" fmla="*/ 349 w 1472"/>
              <a:gd name="connsiteY6" fmla="*/ 152 h 512"/>
              <a:gd name="connsiteX7" fmla="*/ 378 w 1472"/>
              <a:gd name="connsiteY7" fmla="*/ 233 h 512"/>
              <a:gd name="connsiteX8" fmla="*/ 448 w 1472"/>
              <a:gd name="connsiteY8" fmla="*/ 395 h 512"/>
              <a:gd name="connsiteX9" fmla="*/ 524 w 1472"/>
              <a:gd name="connsiteY9" fmla="*/ 267 h 512"/>
              <a:gd name="connsiteX10" fmla="*/ 645 w 1472"/>
              <a:gd name="connsiteY10" fmla="*/ 376 h 512"/>
              <a:gd name="connsiteX11" fmla="*/ 686 w 1472"/>
              <a:gd name="connsiteY11" fmla="*/ 187 h 512"/>
              <a:gd name="connsiteX12" fmla="*/ 727 w 1472"/>
              <a:gd name="connsiteY12" fmla="*/ 276 h 512"/>
              <a:gd name="connsiteX13" fmla="*/ 768 w 1472"/>
              <a:gd name="connsiteY13" fmla="*/ 24 h 512"/>
              <a:gd name="connsiteX14" fmla="*/ 843 w 1472"/>
              <a:gd name="connsiteY14" fmla="*/ 268 h 512"/>
              <a:gd name="connsiteX15" fmla="*/ 849 w 1472"/>
              <a:gd name="connsiteY15" fmla="*/ 297 h 512"/>
              <a:gd name="connsiteX16" fmla="*/ 872 w 1472"/>
              <a:gd name="connsiteY16" fmla="*/ 188 h 512"/>
              <a:gd name="connsiteX17" fmla="*/ 925 w 1472"/>
              <a:gd name="connsiteY17" fmla="*/ 425 h 512"/>
              <a:gd name="connsiteX18" fmla="*/ 954 w 1472"/>
              <a:gd name="connsiteY18" fmla="*/ 333 h 512"/>
              <a:gd name="connsiteX19" fmla="*/ 951 w 1472"/>
              <a:gd name="connsiteY19" fmla="*/ 329 h 512"/>
              <a:gd name="connsiteX20" fmla="*/ 1000 w 1472"/>
              <a:gd name="connsiteY20" fmla="*/ 384 h 512"/>
              <a:gd name="connsiteX21" fmla="*/ 1024 w 1472"/>
              <a:gd name="connsiteY21" fmla="*/ 326 h 512"/>
              <a:gd name="connsiteX22" fmla="*/ 1035 w 1472"/>
              <a:gd name="connsiteY22" fmla="*/ 274 h 512"/>
              <a:gd name="connsiteX23" fmla="*/ 1064 w 1472"/>
              <a:gd name="connsiteY23" fmla="*/ 175 h 512"/>
              <a:gd name="connsiteX24" fmla="*/ 1117 w 1472"/>
              <a:gd name="connsiteY24" fmla="*/ 0 h 512"/>
              <a:gd name="connsiteX25" fmla="*/ 1134 w 1472"/>
              <a:gd name="connsiteY25" fmla="*/ 6 h 512"/>
              <a:gd name="connsiteX26" fmla="*/ 1146 w 1472"/>
              <a:gd name="connsiteY26" fmla="*/ 41 h 512"/>
              <a:gd name="connsiteX27" fmla="*/ 1221 w 1472"/>
              <a:gd name="connsiteY27" fmla="*/ 262 h 512"/>
              <a:gd name="connsiteX28" fmla="*/ 1291 w 1472"/>
              <a:gd name="connsiteY28" fmla="*/ 402 h 512"/>
              <a:gd name="connsiteX29" fmla="*/ 1402 w 1472"/>
              <a:gd name="connsiteY29" fmla="*/ 344 h 512"/>
              <a:gd name="connsiteX30" fmla="*/ 1472 w 1472"/>
              <a:gd name="connsiteY30" fmla="*/ 192 h 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72" h="512">
                <a:moveTo>
                  <a:pt x="0" y="512"/>
                </a:moveTo>
                <a:cubicBezTo>
                  <a:pt x="26" y="476"/>
                  <a:pt x="15" y="498"/>
                  <a:pt x="29" y="443"/>
                </a:cubicBezTo>
                <a:cubicBezTo>
                  <a:pt x="36" y="418"/>
                  <a:pt x="52" y="396"/>
                  <a:pt x="64" y="373"/>
                </a:cubicBezTo>
                <a:cubicBezTo>
                  <a:pt x="88" y="324"/>
                  <a:pt x="111" y="176"/>
                  <a:pt x="133" y="125"/>
                </a:cubicBezTo>
                <a:cubicBezTo>
                  <a:pt x="144" y="99"/>
                  <a:pt x="162" y="172"/>
                  <a:pt x="174" y="146"/>
                </a:cubicBezTo>
                <a:cubicBezTo>
                  <a:pt x="185" y="121"/>
                  <a:pt x="189" y="93"/>
                  <a:pt x="203" y="70"/>
                </a:cubicBezTo>
                <a:cubicBezTo>
                  <a:pt x="232" y="71"/>
                  <a:pt x="320" y="125"/>
                  <a:pt x="349" y="152"/>
                </a:cubicBezTo>
                <a:cubicBezTo>
                  <a:pt x="354" y="183"/>
                  <a:pt x="360" y="208"/>
                  <a:pt x="378" y="233"/>
                </a:cubicBezTo>
                <a:cubicBezTo>
                  <a:pt x="391" y="294"/>
                  <a:pt x="414" y="344"/>
                  <a:pt x="448" y="395"/>
                </a:cubicBezTo>
                <a:cubicBezTo>
                  <a:pt x="456" y="422"/>
                  <a:pt x="496" y="257"/>
                  <a:pt x="524" y="267"/>
                </a:cubicBezTo>
                <a:cubicBezTo>
                  <a:pt x="577" y="190"/>
                  <a:pt x="587" y="450"/>
                  <a:pt x="645" y="376"/>
                </a:cubicBezTo>
                <a:cubicBezTo>
                  <a:pt x="666" y="349"/>
                  <a:pt x="671" y="217"/>
                  <a:pt x="686" y="187"/>
                </a:cubicBezTo>
                <a:cubicBezTo>
                  <a:pt x="693" y="154"/>
                  <a:pt x="713" y="303"/>
                  <a:pt x="727" y="276"/>
                </a:cubicBezTo>
                <a:cubicBezTo>
                  <a:pt x="741" y="249"/>
                  <a:pt x="749" y="25"/>
                  <a:pt x="768" y="24"/>
                </a:cubicBezTo>
                <a:cubicBezTo>
                  <a:pt x="782" y="72"/>
                  <a:pt x="830" y="223"/>
                  <a:pt x="843" y="268"/>
                </a:cubicBezTo>
                <a:cubicBezTo>
                  <a:pt x="845" y="278"/>
                  <a:pt x="845" y="288"/>
                  <a:pt x="849" y="297"/>
                </a:cubicBezTo>
                <a:cubicBezTo>
                  <a:pt x="855" y="310"/>
                  <a:pt x="872" y="188"/>
                  <a:pt x="872" y="188"/>
                </a:cubicBezTo>
                <a:cubicBezTo>
                  <a:pt x="880" y="220"/>
                  <a:pt x="898" y="407"/>
                  <a:pt x="925" y="425"/>
                </a:cubicBezTo>
                <a:cubicBezTo>
                  <a:pt x="930" y="444"/>
                  <a:pt x="954" y="333"/>
                  <a:pt x="954" y="333"/>
                </a:cubicBezTo>
                <a:cubicBezTo>
                  <a:pt x="958" y="341"/>
                  <a:pt x="943" y="321"/>
                  <a:pt x="951" y="329"/>
                </a:cubicBezTo>
                <a:cubicBezTo>
                  <a:pt x="959" y="338"/>
                  <a:pt x="988" y="409"/>
                  <a:pt x="1000" y="384"/>
                </a:cubicBezTo>
                <a:cubicBezTo>
                  <a:pt x="1031" y="281"/>
                  <a:pt x="996" y="384"/>
                  <a:pt x="1024" y="326"/>
                </a:cubicBezTo>
                <a:cubicBezTo>
                  <a:pt x="1030" y="314"/>
                  <a:pt x="1033" y="281"/>
                  <a:pt x="1035" y="274"/>
                </a:cubicBezTo>
                <a:cubicBezTo>
                  <a:pt x="1043" y="240"/>
                  <a:pt x="1055" y="208"/>
                  <a:pt x="1064" y="175"/>
                </a:cubicBezTo>
                <a:cubicBezTo>
                  <a:pt x="1079" y="116"/>
                  <a:pt x="1089" y="55"/>
                  <a:pt x="1117" y="0"/>
                </a:cubicBezTo>
                <a:cubicBezTo>
                  <a:pt x="1123" y="2"/>
                  <a:pt x="1131" y="1"/>
                  <a:pt x="1134" y="6"/>
                </a:cubicBezTo>
                <a:cubicBezTo>
                  <a:pt x="1141" y="16"/>
                  <a:pt x="1146" y="41"/>
                  <a:pt x="1146" y="41"/>
                </a:cubicBezTo>
                <a:cubicBezTo>
                  <a:pt x="1155" y="126"/>
                  <a:pt x="1184" y="188"/>
                  <a:pt x="1221" y="262"/>
                </a:cubicBezTo>
                <a:cubicBezTo>
                  <a:pt x="1245" y="310"/>
                  <a:pt x="1257" y="360"/>
                  <a:pt x="1291" y="402"/>
                </a:cubicBezTo>
                <a:cubicBezTo>
                  <a:pt x="1321" y="416"/>
                  <a:pt x="1372" y="379"/>
                  <a:pt x="1402" y="344"/>
                </a:cubicBezTo>
                <a:cubicBezTo>
                  <a:pt x="1423" y="293"/>
                  <a:pt x="1453" y="244"/>
                  <a:pt x="1472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838200" y="2343090"/>
            <a:ext cx="3124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4953000" y="2343090"/>
            <a:ext cx="3352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1219200" y="41148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Phase folded at P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5410200" y="41148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Phase folded at P’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 rot="-5400000">
            <a:off x="-516731" y="2875697"/>
            <a:ext cx="191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charset="0"/>
              </a:rPr>
              <a:t>Observables</a:t>
            </a:r>
          </a:p>
        </p:txBody>
      </p:sp>
      <p:sp>
        <p:nvSpPr>
          <p:cNvPr id="41994" name="Text Box 15"/>
          <p:cNvSpPr txBox="1">
            <a:spLocks noChangeArrowheads="1"/>
          </p:cNvSpPr>
          <p:nvPr/>
        </p:nvSpPr>
        <p:spPr bwMode="auto">
          <a:xfrm>
            <a:off x="4191000" y="302889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vs.</a:t>
            </a:r>
          </a:p>
        </p:txBody>
      </p:sp>
      <p:sp>
        <p:nvSpPr>
          <p:cNvPr id="41995" name="Text Box 16"/>
          <p:cNvSpPr txBox="1">
            <a:spLocks noChangeArrowheads="1"/>
          </p:cNvSpPr>
          <p:nvPr/>
        </p:nvSpPr>
        <p:spPr bwMode="auto">
          <a:xfrm>
            <a:off x="1066800" y="10668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Modulation associated with peculiar spectral state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6800" y="45720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Not much variations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81600" y="455289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 Noticeable variations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5181600" y="2495571"/>
            <a:ext cx="2682713" cy="1437902"/>
          </a:xfrm>
          <a:custGeom>
            <a:avLst/>
            <a:gdLst>
              <a:gd name="T0" fmla="*/ 0 w 1547"/>
              <a:gd name="T1" fmla="*/ 564 h 564"/>
              <a:gd name="T2" fmla="*/ 29 w 1547"/>
              <a:gd name="T3" fmla="*/ 495 h 564"/>
              <a:gd name="T4" fmla="*/ 64 w 1547"/>
              <a:gd name="T5" fmla="*/ 425 h 564"/>
              <a:gd name="T6" fmla="*/ 133 w 1547"/>
              <a:gd name="T7" fmla="*/ 273 h 564"/>
              <a:gd name="T8" fmla="*/ 174 w 1547"/>
              <a:gd name="T9" fmla="*/ 198 h 564"/>
              <a:gd name="T10" fmla="*/ 203 w 1547"/>
              <a:gd name="T11" fmla="*/ 122 h 564"/>
              <a:gd name="T12" fmla="*/ 279 w 1547"/>
              <a:gd name="T13" fmla="*/ 0 h 564"/>
              <a:gd name="T14" fmla="*/ 349 w 1547"/>
              <a:gd name="T15" fmla="*/ 204 h 564"/>
              <a:gd name="T16" fmla="*/ 378 w 1547"/>
              <a:gd name="T17" fmla="*/ 285 h 564"/>
              <a:gd name="T18" fmla="*/ 448 w 1547"/>
              <a:gd name="T19" fmla="*/ 495 h 564"/>
              <a:gd name="T20" fmla="*/ 482 w 1547"/>
              <a:gd name="T21" fmla="*/ 559 h 564"/>
              <a:gd name="T22" fmla="*/ 645 w 1547"/>
              <a:gd name="T23" fmla="*/ 332 h 564"/>
              <a:gd name="T24" fmla="*/ 686 w 1547"/>
              <a:gd name="T25" fmla="*/ 239 h 564"/>
              <a:gd name="T26" fmla="*/ 727 w 1547"/>
              <a:gd name="T27" fmla="*/ 99 h 564"/>
              <a:gd name="T28" fmla="*/ 750 w 1547"/>
              <a:gd name="T29" fmla="*/ 47 h 564"/>
              <a:gd name="T30" fmla="*/ 756 w 1547"/>
              <a:gd name="T31" fmla="*/ 29 h 564"/>
              <a:gd name="T32" fmla="*/ 768 w 1547"/>
              <a:gd name="T33" fmla="*/ 76 h 564"/>
              <a:gd name="T34" fmla="*/ 802 w 1547"/>
              <a:gd name="T35" fmla="*/ 204 h 564"/>
              <a:gd name="T36" fmla="*/ 843 w 1547"/>
              <a:gd name="T37" fmla="*/ 320 h 564"/>
              <a:gd name="T38" fmla="*/ 849 w 1547"/>
              <a:gd name="T39" fmla="*/ 349 h 564"/>
              <a:gd name="T40" fmla="*/ 872 w 1547"/>
              <a:gd name="T41" fmla="*/ 384 h 564"/>
              <a:gd name="T42" fmla="*/ 925 w 1547"/>
              <a:gd name="T43" fmla="*/ 477 h 564"/>
              <a:gd name="T44" fmla="*/ 954 w 1547"/>
              <a:gd name="T45" fmla="*/ 529 h 564"/>
              <a:gd name="T46" fmla="*/ 1000 w 1547"/>
              <a:gd name="T47" fmla="*/ 436 h 564"/>
              <a:gd name="T48" fmla="*/ 1024 w 1547"/>
              <a:gd name="T49" fmla="*/ 378 h 564"/>
              <a:gd name="T50" fmla="*/ 1035 w 1547"/>
              <a:gd name="T51" fmla="*/ 326 h 564"/>
              <a:gd name="T52" fmla="*/ 1064 w 1547"/>
              <a:gd name="T53" fmla="*/ 227 h 564"/>
              <a:gd name="T54" fmla="*/ 1117 w 1547"/>
              <a:gd name="T55" fmla="*/ 52 h 564"/>
              <a:gd name="T56" fmla="*/ 1134 w 1547"/>
              <a:gd name="T57" fmla="*/ 58 h 564"/>
              <a:gd name="T58" fmla="*/ 1146 w 1547"/>
              <a:gd name="T59" fmla="*/ 93 h 564"/>
              <a:gd name="T60" fmla="*/ 1221 w 1547"/>
              <a:gd name="T61" fmla="*/ 314 h 564"/>
              <a:gd name="T62" fmla="*/ 1291 w 1547"/>
              <a:gd name="T63" fmla="*/ 454 h 564"/>
              <a:gd name="T64" fmla="*/ 1326 w 1547"/>
              <a:gd name="T65" fmla="*/ 512 h 564"/>
              <a:gd name="T66" fmla="*/ 1338 w 1547"/>
              <a:gd name="T67" fmla="*/ 529 h 564"/>
              <a:gd name="T68" fmla="*/ 1402 w 1547"/>
              <a:gd name="T69" fmla="*/ 396 h 564"/>
              <a:gd name="T70" fmla="*/ 1472 w 1547"/>
              <a:gd name="T71" fmla="*/ 244 h 564"/>
              <a:gd name="T72" fmla="*/ 1518 w 1547"/>
              <a:gd name="T73" fmla="*/ 122 h 564"/>
              <a:gd name="T74" fmla="*/ 1547 w 1547"/>
              <a:gd name="T75" fmla="*/ 41 h 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47"/>
              <a:gd name="T115" fmla="*/ 0 h 564"/>
              <a:gd name="T116" fmla="*/ 1547 w 1547"/>
              <a:gd name="T117" fmla="*/ 564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332 h 564"/>
              <a:gd name="connsiteX12" fmla="*/ 686 w 1547"/>
              <a:gd name="connsiteY12" fmla="*/ 239 h 564"/>
              <a:gd name="connsiteX13" fmla="*/ 727 w 1547"/>
              <a:gd name="connsiteY13" fmla="*/ 99 h 564"/>
              <a:gd name="connsiteX14" fmla="*/ 750 w 1547"/>
              <a:gd name="connsiteY14" fmla="*/ 47 h 564"/>
              <a:gd name="connsiteX15" fmla="*/ 756 w 1547"/>
              <a:gd name="connsiteY15" fmla="*/ 29 h 564"/>
              <a:gd name="connsiteX16" fmla="*/ 768 w 1547"/>
              <a:gd name="connsiteY16" fmla="*/ 76 h 564"/>
              <a:gd name="connsiteX17" fmla="*/ 802 w 1547"/>
              <a:gd name="connsiteY17" fmla="*/ 204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99 h 564"/>
              <a:gd name="connsiteX14" fmla="*/ 750 w 1547"/>
              <a:gd name="connsiteY14" fmla="*/ 47 h 564"/>
              <a:gd name="connsiteX15" fmla="*/ 756 w 1547"/>
              <a:gd name="connsiteY15" fmla="*/ 29 h 564"/>
              <a:gd name="connsiteX16" fmla="*/ 768 w 1547"/>
              <a:gd name="connsiteY16" fmla="*/ 76 h 564"/>
              <a:gd name="connsiteX17" fmla="*/ 802 w 1547"/>
              <a:gd name="connsiteY17" fmla="*/ 204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685 w 1547"/>
              <a:gd name="connsiteY13" fmla="*/ 232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02 w 1547"/>
              <a:gd name="connsiteY18" fmla="*/ 204 h 564"/>
              <a:gd name="connsiteX19" fmla="*/ 843 w 1547"/>
              <a:gd name="connsiteY19" fmla="*/ 320 h 564"/>
              <a:gd name="connsiteX20" fmla="*/ 849 w 1547"/>
              <a:gd name="connsiteY20" fmla="*/ 349 h 564"/>
              <a:gd name="connsiteX21" fmla="*/ 872 w 1547"/>
              <a:gd name="connsiteY21" fmla="*/ 384 h 564"/>
              <a:gd name="connsiteX22" fmla="*/ 925 w 1547"/>
              <a:gd name="connsiteY22" fmla="*/ 477 h 564"/>
              <a:gd name="connsiteX23" fmla="*/ 954 w 1547"/>
              <a:gd name="connsiteY23" fmla="*/ 529 h 564"/>
              <a:gd name="connsiteX24" fmla="*/ 1000 w 1547"/>
              <a:gd name="connsiteY24" fmla="*/ 436 h 564"/>
              <a:gd name="connsiteX25" fmla="*/ 1024 w 1547"/>
              <a:gd name="connsiteY25" fmla="*/ 378 h 564"/>
              <a:gd name="connsiteX26" fmla="*/ 1035 w 1547"/>
              <a:gd name="connsiteY26" fmla="*/ 326 h 564"/>
              <a:gd name="connsiteX27" fmla="*/ 1064 w 1547"/>
              <a:gd name="connsiteY27" fmla="*/ 227 h 564"/>
              <a:gd name="connsiteX28" fmla="*/ 1117 w 1547"/>
              <a:gd name="connsiteY28" fmla="*/ 52 h 564"/>
              <a:gd name="connsiteX29" fmla="*/ 1134 w 1547"/>
              <a:gd name="connsiteY29" fmla="*/ 58 h 564"/>
              <a:gd name="connsiteX30" fmla="*/ 1146 w 1547"/>
              <a:gd name="connsiteY30" fmla="*/ 93 h 564"/>
              <a:gd name="connsiteX31" fmla="*/ 1221 w 1547"/>
              <a:gd name="connsiteY31" fmla="*/ 314 h 564"/>
              <a:gd name="connsiteX32" fmla="*/ 1291 w 1547"/>
              <a:gd name="connsiteY32" fmla="*/ 454 h 564"/>
              <a:gd name="connsiteX33" fmla="*/ 1326 w 1547"/>
              <a:gd name="connsiteY33" fmla="*/ 512 h 564"/>
              <a:gd name="connsiteX34" fmla="*/ 1338 w 1547"/>
              <a:gd name="connsiteY34" fmla="*/ 529 h 564"/>
              <a:gd name="connsiteX35" fmla="*/ 1402 w 1547"/>
              <a:gd name="connsiteY35" fmla="*/ 396 h 564"/>
              <a:gd name="connsiteX36" fmla="*/ 1472 w 1547"/>
              <a:gd name="connsiteY36" fmla="*/ 244 h 564"/>
              <a:gd name="connsiteX37" fmla="*/ 1518 w 1547"/>
              <a:gd name="connsiteY37" fmla="*/ 122 h 564"/>
              <a:gd name="connsiteX38" fmla="*/ 1547 w 1547"/>
              <a:gd name="connsiteY38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02 w 1547"/>
              <a:gd name="connsiteY18" fmla="*/ 204 h 564"/>
              <a:gd name="connsiteX19" fmla="*/ 843 w 1547"/>
              <a:gd name="connsiteY19" fmla="*/ 320 h 564"/>
              <a:gd name="connsiteX20" fmla="*/ 849 w 1547"/>
              <a:gd name="connsiteY20" fmla="*/ 349 h 564"/>
              <a:gd name="connsiteX21" fmla="*/ 872 w 1547"/>
              <a:gd name="connsiteY21" fmla="*/ 384 h 564"/>
              <a:gd name="connsiteX22" fmla="*/ 925 w 1547"/>
              <a:gd name="connsiteY22" fmla="*/ 477 h 564"/>
              <a:gd name="connsiteX23" fmla="*/ 954 w 1547"/>
              <a:gd name="connsiteY23" fmla="*/ 529 h 564"/>
              <a:gd name="connsiteX24" fmla="*/ 1000 w 1547"/>
              <a:gd name="connsiteY24" fmla="*/ 436 h 564"/>
              <a:gd name="connsiteX25" fmla="*/ 1024 w 1547"/>
              <a:gd name="connsiteY25" fmla="*/ 378 h 564"/>
              <a:gd name="connsiteX26" fmla="*/ 1035 w 1547"/>
              <a:gd name="connsiteY26" fmla="*/ 326 h 564"/>
              <a:gd name="connsiteX27" fmla="*/ 1064 w 1547"/>
              <a:gd name="connsiteY27" fmla="*/ 227 h 564"/>
              <a:gd name="connsiteX28" fmla="*/ 1117 w 1547"/>
              <a:gd name="connsiteY28" fmla="*/ 52 h 564"/>
              <a:gd name="connsiteX29" fmla="*/ 1134 w 1547"/>
              <a:gd name="connsiteY29" fmla="*/ 58 h 564"/>
              <a:gd name="connsiteX30" fmla="*/ 1146 w 1547"/>
              <a:gd name="connsiteY30" fmla="*/ 93 h 564"/>
              <a:gd name="connsiteX31" fmla="*/ 1221 w 1547"/>
              <a:gd name="connsiteY31" fmla="*/ 314 h 564"/>
              <a:gd name="connsiteX32" fmla="*/ 1291 w 1547"/>
              <a:gd name="connsiteY32" fmla="*/ 454 h 564"/>
              <a:gd name="connsiteX33" fmla="*/ 1326 w 1547"/>
              <a:gd name="connsiteY33" fmla="*/ 512 h 564"/>
              <a:gd name="connsiteX34" fmla="*/ 1338 w 1547"/>
              <a:gd name="connsiteY34" fmla="*/ 529 h 564"/>
              <a:gd name="connsiteX35" fmla="*/ 1402 w 1547"/>
              <a:gd name="connsiteY35" fmla="*/ 396 h 564"/>
              <a:gd name="connsiteX36" fmla="*/ 1472 w 1547"/>
              <a:gd name="connsiteY36" fmla="*/ 244 h 564"/>
              <a:gd name="connsiteX37" fmla="*/ 1518 w 1547"/>
              <a:gd name="connsiteY37" fmla="*/ 122 h 564"/>
              <a:gd name="connsiteX38" fmla="*/ 1547 w 1547"/>
              <a:gd name="connsiteY38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68 w 1547"/>
              <a:gd name="connsiteY16" fmla="*/ 76 h 564"/>
              <a:gd name="connsiteX17" fmla="*/ 843 w 1547"/>
              <a:gd name="connsiteY17" fmla="*/ 320 h 564"/>
              <a:gd name="connsiteX18" fmla="*/ 849 w 1547"/>
              <a:gd name="connsiteY18" fmla="*/ 349 h 564"/>
              <a:gd name="connsiteX19" fmla="*/ 872 w 1547"/>
              <a:gd name="connsiteY19" fmla="*/ 384 h 564"/>
              <a:gd name="connsiteX20" fmla="*/ 925 w 1547"/>
              <a:gd name="connsiteY20" fmla="*/ 477 h 564"/>
              <a:gd name="connsiteX21" fmla="*/ 954 w 1547"/>
              <a:gd name="connsiteY21" fmla="*/ 529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384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1000 w 1547"/>
              <a:gd name="connsiteY21" fmla="*/ 436 h 564"/>
              <a:gd name="connsiteX22" fmla="*/ 1024 w 1547"/>
              <a:gd name="connsiteY22" fmla="*/ 378 h 564"/>
              <a:gd name="connsiteX23" fmla="*/ 1035 w 1547"/>
              <a:gd name="connsiteY23" fmla="*/ 326 h 564"/>
              <a:gd name="connsiteX24" fmla="*/ 1064 w 1547"/>
              <a:gd name="connsiteY24" fmla="*/ 227 h 564"/>
              <a:gd name="connsiteX25" fmla="*/ 1117 w 1547"/>
              <a:gd name="connsiteY25" fmla="*/ 52 h 564"/>
              <a:gd name="connsiteX26" fmla="*/ 1134 w 1547"/>
              <a:gd name="connsiteY26" fmla="*/ 58 h 564"/>
              <a:gd name="connsiteX27" fmla="*/ 1146 w 1547"/>
              <a:gd name="connsiteY27" fmla="*/ 93 h 564"/>
              <a:gd name="connsiteX28" fmla="*/ 1221 w 1547"/>
              <a:gd name="connsiteY28" fmla="*/ 314 h 564"/>
              <a:gd name="connsiteX29" fmla="*/ 1291 w 1547"/>
              <a:gd name="connsiteY29" fmla="*/ 454 h 564"/>
              <a:gd name="connsiteX30" fmla="*/ 1326 w 1547"/>
              <a:gd name="connsiteY30" fmla="*/ 512 h 564"/>
              <a:gd name="connsiteX31" fmla="*/ 1338 w 1547"/>
              <a:gd name="connsiteY31" fmla="*/ 529 h 564"/>
              <a:gd name="connsiteX32" fmla="*/ 1402 w 1547"/>
              <a:gd name="connsiteY32" fmla="*/ 396 h 564"/>
              <a:gd name="connsiteX33" fmla="*/ 1472 w 1547"/>
              <a:gd name="connsiteY33" fmla="*/ 244 h 564"/>
              <a:gd name="connsiteX34" fmla="*/ 1518 w 1547"/>
              <a:gd name="connsiteY34" fmla="*/ 122 h 564"/>
              <a:gd name="connsiteX35" fmla="*/ 1547 w 1547"/>
              <a:gd name="connsiteY35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1000 w 1547"/>
              <a:gd name="connsiteY21" fmla="*/ 436 h 564"/>
              <a:gd name="connsiteX22" fmla="*/ 1024 w 1547"/>
              <a:gd name="connsiteY22" fmla="*/ 378 h 564"/>
              <a:gd name="connsiteX23" fmla="*/ 1035 w 1547"/>
              <a:gd name="connsiteY23" fmla="*/ 326 h 564"/>
              <a:gd name="connsiteX24" fmla="*/ 1064 w 1547"/>
              <a:gd name="connsiteY24" fmla="*/ 227 h 564"/>
              <a:gd name="connsiteX25" fmla="*/ 1117 w 1547"/>
              <a:gd name="connsiteY25" fmla="*/ 52 h 564"/>
              <a:gd name="connsiteX26" fmla="*/ 1134 w 1547"/>
              <a:gd name="connsiteY26" fmla="*/ 58 h 564"/>
              <a:gd name="connsiteX27" fmla="*/ 1146 w 1547"/>
              <a:gd name="connsiteY27" fmla="*/ 93 h 564"/>
              <a:gd name="connsiteX28" fmla="*/ 1221 w 1547"/>
              <a:gd name="connsiteY28" fmla="*/ 314 h 564"/>
              <a:gd name="connsiteX29" fmla="*/ 1291 w 1547"/>
              <a:gd name="connsiteY29" fmla="*/ 454 h 564"/>
              <a:gd name="connsiteX30" fmla="*/ 1326 w 1547"/>
              <a:gd name="connsiteY30" fmla="*/ 512 h 564"/>
              <a:gd name="connsiteX31" fmla="*/ 1338 w 1547"/>
              <a:gd name="connsiteY31" fmla="*/ 529 h 564"/>
              <a:gd name="connsiteX32" fmla="*/ 1402 w 1547"/>
              <a:gd name="connsiteY32" fmla="*/ 396 h 564"/>
              <a:gd name="connsiteX33" fmla="*/ 1472 w 1547"/>
              <a:gd name="connsiteY33" fmla="*/ 244 h 564"/>
              <a:gd name="connsiteX34" fmla="*/ 1518 w 1547"/>
              <a:gd name="connsiteY34" fmla="*/ 122 h 564"/>
              <a:gd name="connsiteX35" fmla="*/ 1547 w 1547"/>
              <a:gd name="connsiteY35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566 w 1547"/>
              <a:gd name="connsiteY10" fmla="*/ 367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524 w 1547"/>
              <a:gd name="connsiteY10" fmla="*/ 31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47 h 564"/>
              <a:gd name="connsiteX10" fmla="*/ 524 w 1547"/>
              <a:gd name="connsiteY10" fmla="*/ 31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242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279 w 1547"/>
              <a:gd name="connsiteY6" fmla="*/ 113 h 533"/>
              <a:gd name="connsiteX7" fmla="*/ 349 w 1547"/>
              <a:gd name="connsiteY7" fmla="*/ 173 h 533"/>
              <a:gd name="connsiteX8" fmla="*/ 378 w 1547"/>
              <a:gd name="connsiteY8" fmla="*/ 254 h 533"/>
              <a:gd name="connsiteX9" fmla="*/ 448 w 1547"/>
              <a:gd name="connsiteY9" fmla="*/ 416 h 533"/>
              <a:gd name="connsiteX10" fmla="*/ 524 w 1547"/>
              <a:gd name="connsiteY10" fmla="*/ 288 h 533"/>
              <a:gd name="connsiteX11" fmla="*/ 645 w 1547"/>
              <a:gd name="connsiteY11" fmla="*/ 397 h 533"/>
              <a:gd name="connsiteX12" fmla="*/ 686 w 1547"/>
              <a:gd name="connsiteY12" fmla="*/ 208 h 533"/>
              <a:gd name="connsiteX13" fmla="*/ 727 w 1547"/>
              <a:gd name="connsiteY13" fmla="*/ 297 h 533"/>
              <a:gd name="connsiteX14" fmla="*/ 750 w 1547"/>
              <a:gd name="connsiteY14" fmla="*/ 16 h 533"/>
              <a:gd name="connsiteX15" fmla="*/ 768 w 1547"/>
              <a:gd name="connsiteY15" fmla="*/ 45 h 533"/>
              <a:gd name="connsiteX16" fmla="*/ 843 w 1547"/>
              <a:gd name="connsiteY16" fmla="*/ 289 h 533"/>
              <a:gd name="connsiteX17" fmla="*/ 849 w 1547"/>
              <a:gd name="connsiteY17" fmla="*/ 318 h 533"/>
              <a:gd name="connsiteX18" fmla="*/ 872 w 1547"/>
              <a:gd name="connsiteY18" fmla="*/ 209 h 533"/>
              <a:gd name="connsiteX19" fmla="*/ 925 w 1547"/>
              <a:gd name="connsiteY19" fmla="*/ 446 h 533"/>
              <a:gd name="connsiteX20" fmla="*/ 954 w 1547"/>
              <a:gd name="connsiteY20" fmla="*/ 354 h 533"/>
              <a:gd name="connsiteX21" fmla="*/ 951 w 1547"/>
              <a:gd name="connsiteY21" fmla="*/ 350 h 533"/>
              <a:gd name="connsiteX22" fmla="*/ 1000 w 1547"/>
              <a:gd name="connsiteY22" fmla="*/ 405 h 533"/>
              <a:gd name="connsiteX23" fmla="*/ 1024 w 1547"/>
              <a:gd name="connsiteY23" fmla="*/ 347 h 533"/>
              <a:gd name="connsiteX24" fmla="*/ 1035 w 1547"/>
              <a:gd name="connsiteY24" fmla="*/ 295 h 533"/>
              <a:gd name="connsiteX25" fmla="*/ 1064 w 1547"/>
              <a:gd name="connsiteY25" fmla="*/ 196 h 533"/>
              <a:gd name="connsiteX26" fmla="*/ 1117 w 1547"/>
              <a:gd name="connsiteY26" fmla="*/ 21 h 533"/>
              <a:gd name="connsiteX27" fmla="*/ 1134 w 1547"/>
              <a:gd name="connsiteY27" fmla="*/ 27 h 533"/>
              <a:gd name="connsiteX28" fmla="*/ 1146 w 1547"/>
              <a:gd name="connsiteY28" fmla="*/ 62 h 533"/>
              <a:gd name="connsiteX29" fmla="*/ 1221 w 1547"/>
              <a:gd name="connsiteY29" fmla="*/ 283 h 533"/>
              <a:gd name="connsiteX30" fmla="*/ 1291 w 1547"/>
              <a:gd name="connsiteY30" fmla="*/ 423 h 533"/>
              <a:gd name="connsiteX31" fmla="*/ 1326 w 1547"/>
              <a:gd name="connsiteY31" fmla="*/ 481 h 533"/>
              <a:gd name="connsiteX32" fmla="*/ 1338 w 1547"/>
              <a:gd name="connsiteY32" fmla="*/ 498 h 533"/>
              <a:gd name="connsiteX33" fmla="*/ 1402 w 1547"/>
              <a:gd name="connsiteY33" fmla="*/ 365 h 533"/>
              <a:gd name="connsiteX34" fmla="*/ 1472 w 1547"/>
              <a:gd name="connsiteY34" fmla="*/ 213 h 533"/>
              <a:gd name="connsiteX35" fmla="*/ 1518 w 1547"/>
              <a:gd name="connsiteY35" fmla="*/ 91 h 533"/>
              <a:gd name="connsiteX36" fmla="*/ 1547 w 1547"/>
              <a:gd name="connsiteY36" fmla="*/ 10 h 533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146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279 w 1547"/>
              <a:gd name="connsiteY6" fmla="*/ 113 h 533"/>
              <a:gd name="connsiteX7" fmla="*/ 349 w 1547"/>
              <a:gd name="connsiteY7" fmla="*/ 173 h 533"/>
              <a:gd name="connsiteX8" fmla="*/ 378 w 1547"/>
              <a:gd name="connsiteY8" fmla="*/ 254 h 533"/>
              <a:gd name="connsiteX9" fmla="*/ 448 w 1547"/>
              <a:gd name="connsiteY9" fmla="*/ 416 h 533"/>
              <a:gd name="connsiteX10" fmla="*/ 524 w 1547"/>
              <a:gd name="connsiteY10" fmla="*/ 288 h 533"/>
              <a:gd name="connsiteX11" fmla="*/ 645 w 1547"/>
              <a:gd name="connsiteY11" fmla="*/ 397 h 533"/>
              <a:gd name="connsiteX12" fmla="*/ 686 w 1547"/>
              <a:gd name="connsiteY12" fmla="*/ 208 h 533"/>
              <a:gd name="connsiteX13" fmla="*/ 727 w 1547"/>
              <a:gd name="connsiteY13" fmla="*/ 297 h 533"/>
              <a:gd name="connsiteX14" fmla="*/ 750 w 1547"/>
              <a:gd name="connsiteY14" fmla="*/ 16 h 533"/>
              <a:gd name="connsiteX15" fmla="*/ 768 w 1547"/>
              <a:gd name="connsiteY15" fmla="*/ 45 h 533"/>
              <a:gd name="connsiteX16" fmla="*/ 843 w 1547"/>
              <a:gd name="connsiteY16" fmla="*/ 289 h 533"/>
              <a:gd name="connsiteX17" fmla="*/ 849 w 1547"/>
              <a:gd name="connsiteY17" fmla="*/ 318 h 533"/>
              <a:gd name="connsiteX18" fmla="*/ 872 w 1547"/>
              <a:gd name="connsiteY18" fmla="*/ 209 h 533"/>
              <a:gd name="connsiteX19" fmla="*/ 925 w 1547"/>
              <a:gd name="connsiteY19" fmla="*/ 446 h 533"/>
              <a:gd name="connsiteX20" fmla="*/ 954 w 1547"/>
              <a:gd name="connsiteY20" fmla="*/ 354 h 533"/>
              <a:gd name="connsiteX21" fmla="*/ 951 w 1547"/>
              <a:gd name="connsiteY21" fmla="*/ 350 h 533"/>
              <a:gd name="connsiteX22" fmla="*/ 1000 w 1547"/>
              <a:gd name="connsiteY22" fmla="*/ 405 h 533"/>
              <a:gd name="connsiteX23" fmla="*/ 1024 w 1547"/>
              <a:gd name="connsiteY23" fmla="*/ 347 h 533"/>
              <a:gd name="connsiteX24" fmla="*/ 1035 w 1547"/>
              <a:gd name="connsiteY24" fmla="*/ 295 h 533"/>
              <a:gd name="connsiteX25" fmla="*/ 1064 w 1547"/>
              <a:gd name="connsiteY25" fmla="*/ 196 h 533"/>
              <a:gd name="connsiteX26" fmla="*/ 1117 w 1547"/>
              <a:gd name="connsiteY26" fmla="*/ 21 h 533"/>
              <a:gd name="connsiteX27" fmla="*/ 1134 w 1547"/>
              <a:gd name="connsiteY27" fmla="*/ 27 h 533"/>
              <a:gd name="connsiteX28" fmla="*/ 1146 w 1547"/>
              <a:gd name="connsiteY28" fmla="*/ 62 h 533"/>
              <a:gd name="connsiteX29" fmla="*/ 1221 w 1547"/>
              <a:gd name="connsiteY29" fmla="*/ 283 h 533"/>
              <a:gd name="connsiteX30" fmla="*/ 1291 w 1547"/>
              <a:gd name="connsiteY30" fmla="*/ 423 h 533"/>
              <a:gd name="connsiteX31" fmla="*/ 1326 w 1547"/>
              <a:gd name="connsiteY31" fmla="*/ 481 h 533"/>
              <a:gd name="connsiteX32" fmla="*/ 1338 w 1547"/>
              <a:gd name="connsiteY32" fmla="*/ 498 h 533"/>
              <a:gd name="connsiteX33" fmla="*/ 1402 w 1547"/>
              <a:gd name="connsiteY33" fmla="*/ 365 h 533"/>
              <a:gd name="connsiteX34" fmla="*/ 1472 w 1547"/>
              <a:gd name="connsiteY34" fmla="*/ 213 h 533"/>
              <a:gd name="connsiteX35" fmla="*/ 1518 w 1547"/>
              <a:gd name="connsiteY35" fmla="*/ 91 h 533"/>
              <a:gd name="connsiteX36" fmla="*/ 1547 w 1547"/>
              <a:gd name="connsiteY36" fmla="*/ 10 h 533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146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349 w 1547"/>
              <a:gd name="connsiteY6" fmla="*/ 173 h 533"/>
              <a:gd name="connsiteX7" fmla="*/ 378 w 1547"/>
              <a:gd name="connsiteY7" fmla="*/ 254 h 533"/>
              <a:gd name="connsiteX8" fmla="*/ 448 w 1547"/>
              <a:gd name="connsiteY8" fmla="*/ 416 h 533"/>
              <a:gd name="connsiteX9" fmla="*/ 524 w 1547"/>
              <a:gd name="connsiteY9" fmla="*/ 288 h 533"/>
              <a:gd name="connsiteX10" fmla="*/ 645 w 1547"/>
              <a:gd name="connsiteY10" fmla="*/ 397 h 533"/>
              <a:gd name="connsiteX11" fmla="*/ 686 w 1547"/>
              <a:gd name="connsiteY11" fmla="*/ 208 h 533"/>
              <a:gd name="connsiteX12" fmla="*/ 727 w 1547"/>
              <a:gd name="connsiteY12" fmla="*/ 297 h 533"/>
              <a:gd name="connsiteX13" fmla="*/ 750 w 1547"/>
              <a:gd name="connsiteY13" fmla="*/ 16 h 533"/>
              <a:gd name="connsiteX14" fmla="*/ 768 w 1547"/>
              <a:gd name="connsiteY14" fmla="*/ 45 h 533"/>
              <a:gd name="connsiteX15" fmla="*/ 843 w 1547"/>
              <a:gd name="connsiteY15" fmla="*/ 289 h 533"/>
              <a:gd name="connsiteX16" fmla="*/ 849 w 1547"/>
              <a:gd name="connsiteY16" fmla="*/ 318 h 533"/>
              <a:gd name="connsiteX17" fmla="*/ 872 w 1547"/>
              <a:gd name="connsiteY17" fmla="*/ 209 h 533"/>
              <a:gd name="connsiteX18" fmla="*/ 925 w 1547"/>
              <a:gd name="connsiteY18" fmla="*/ 446 h 533"/>
              <a:gd name="connsiteX19" fmla="*/ 954 w 1547"/>
              <a:gd name="connsiteY19" fmla="*/ 354 h 533"/>
              <a:gd name="connsiteX20" fmla="*/ 951 w 1547"/>
              <a:gd name="connsiteY20" fmla="*/ 350 h 533"/>
              <a:gd name="connsiteX21" fmla="*/ 1000 w 1547"/>
              <a:gd name="connsiteY21" fmla="*/ 405 h 533"/>
              <a:gd name="connsiteX22" fmla="*/ 1024 w 1547"/>
              <a:gd name="connsiteY22" fmla="*/ 347 h 533"/>
              <a:gd name="connsiteX23" fmla="*/ 1035 w 1547"/>
              <a:gd name="connsiteY23" fmla="*/ 295 h 533"/>
              <a:gd name="connsiteX24" fmla="*/ 1064 w 1547"/>
              <a:gd name="connsiteY24" fmla="*/ 196 h 533"/>
              <a:gd name="connsiteX25" fmla="*/ 1117 w 1547"/>
              <a:gd name="connsiteY25" fmla="*/ 21 h 533"/>
              <a:gd name="connsiteX26" fmla="*/ 1134 w 1547"/>
              <a:gd name="connsiteY26" fmla="*/ 27 h 533"/>
              <a:gd name="connsiteX27" fmla="*/ 1146 w 1547"/>
              <a:gd name="connsiteY27" fmla="*/ 62 h 533"/>
              <a:gd name="connsiteX28" fmla="*/ 1221 w 1547"/>
              <a:gd name="connsiteY28" fmla="*/ 283 h 533"/>
              <a:gd name="connsiteX29" fmla="*/ 1291 w 1547"/>
              <a:gd name="connsiteY29" fmla="*/ 423 h 533"/>
              <a:gd name="connsiteX30" fmla="*/ 1326 w 1547"/>
              <a:gd name="connsiteY30" fmla="*/ 481 h 533"/>
              <a:gd name="connsiteX31" fmla="*/ 1338 w 1547"/>
              <a:gd name="connsiteY31" fmla="*/ 498 h 533"/>
              <a:gd name="connsiteX32" fmla="*/ 1402 w 1547"/>
              <a:gd name="connsiteY32" fmla="*/ 365 h 533"/>
              <a:gd name="connsiteX33" fmla="*/ 1472 w 1547"/>
              <a:gd name="connsiteY33" fmla="*/ 213 h 533"/>
              <a:gd name="connsiteX34" fmla="*/ 1518 w 1547"/>
              <a:gd name="connsiteY34" fmla="*/ 91 h 533"/>
              <a:gd name="connsiteX35" fmla="*/ 1547 w 1547"/>
              <a:gd name="connsiteY35" fmla="*/ 10 h 53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326 w 1547"/>
              <a:gd name="connsiteY29" fmla="*/ 471 h 523"/>
              <a:gd name="connsiteX30" fmla="*/ 1338 w 1547"/>
              <a:gd name="connsiteY30" fmla="*/ 488 h 523"/>
              <a:gd name="connsiteX31" fmla="*/ 1402 w 1547"/>
              <a:gd name="connsiteY31" fmla="*/ 355 h 523"/>
              <a:gd name="connsiteX32" fmla="*/ 1472 w 1547"/>
              <a:gd name="connsiteY32" fmla="*/ 203 h 523"/>
              <a:gd name="connsiteX33" fmla="*/ 1518 w 1547"/>
              <a:gd name="connsiteY33" fmla="*/ 81 h 523"/>
              <a:gd name="connsiteX34" fmla="*/ 1547 w 1547"/>
              <a:gd name="connsiteY34" fmla="*/ 0 h 52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326 w 1547"/>
              <a:gd name="connsiteY29" fmla="*/ 471 h 523"/>
              <a:gd name="connsiteX30" fmla="*/ 1402 w 1547"/>
              <a:gd name="connsiteY30" fmla="*/ 355 h 523"/>
              <a:gd name="connsiteX31" fmla="*/ 1472 w 1547"/>
              <a:gd name="connsiteY31" fmla="*/ 203 h 523"/>
              <a:gd name="connsiteX32" fmla="*/ 1518 w 1547"/>
              <a:gd name="connsiteY32" fmla="*/ 81 h 523"/>
              <a:gd name="connsiteX33" fmla="*/ 1547 w 1547"/>
              <a:gd name="connsiteY33" fmla="*/ 0 h 52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402 w 1547"/>
              <a:gd name="connsiteY29" fmla="*/ 355 h 523"/>
              <a:gd name="connsiteX30" fmla="*/ 1472 w 1547"/>
              <a:gd name="connsiteY30" fmla="*/ 203 h 523"/>
              <a:gd name="connsiteX31" fmla="*/ 1518 w 1547"/>
              <a:gd name="connsiteY31" fmla="*/ 81 h 523"/>
              <a:gd name="connsiteX32" fmla="*/ 1547 w 1547"/>
              <a:gd name="connsiteY32" fmla="*/ 0 h 523"/>
              <a:gd name="connsiteX0" fmla="*/ 0 w 1518"/>
              <a:gd name="connsiteY0" fmla="*/ 512 h 512"/>
              <a:gd name="connsiteX1" fmla="*/ 29 w 1518"/>
              <a:gd name="connsiteY1" fmla="*/ 443 h 512"/>
              <a:gd name="connsiteX2" fmla="*/ 64 w 1518"/>
              <a:gd name="connsiteY2" fmla="*/ 373 h 512"/>
              <a:gd name="connsiteX3" fmla="*/ 133 w 1518"/>
              <a:gd name="connsiteY3" fmla="*/ 125 h 512"/>
              <a:gd name="connsiteX4" fmla="*/ 174 w 1518"/>
              <a:gd name="connsiteY4" fmla="*/ 146 h 512"/>
              <a:gd name="connsiteX5" fmla="*/ 203 w 1518"/>
              <a:gd name="connsiteY5" fmla="*/ 70 h 512"/>
              <a:gd name="connsiteX6" fmla="*/ 349 w 1518"/>
              <a:gd name="connsiteY6" fmla="*/ 152 h 512"/>
              <a:gd name="connsiteX7" fmla="*/ 378 w 1518"/>
              <a:gd name="connsiteY7" fmla="*/ 233 h 512"/>
              <a:gd name="connsiteX8" fmla="*/ 448 w 1518"/>
              <a:gd name="connsiteY8" fmla="*/ 395 h 512"/>
              <a:gd name="connsiteX9" fmla="*/ 524 w 1518"/>
              <a:gd name="connsiteY9" fmla="*/ 267 h 512"/>
              <a:gd name="connsiteX10" fmla="*/ 645 w 1518"/>
              <a:gd name="connsiteY10" fmla="*/ 376 h 512"/>
              <a:gd name="connsiteX11" fmla="*/ 686 w 1518"/>
              <a:gd name="connsiteY11" fmla="*/ 187 h 512"/>
              <a:gd name="connsiteX12" fmla="*/ 727 w 1518"/>
              <a:gd name="connsiteY12" fmla="*/ 276 h 512"/>
              <a:gd name="connsiteX13" fmla="*/ 768 w 1518"/>
              <a:gd name="connsiteY13" fmla="*/ 24 h 512"/>
              <a:gd name="connsiteX14" fmla="*/ 843 w 1518"/>
              <a:gd name="connsiteY14" fmla="*/ 268 h 512"/>
              <a:gd name="connsiteX15" fmla="*/ 849 w 1518"/>
              <a:gd name="connsiteY15" fmla="*/ 297 h 512"/>
              <a:gd name="connsiteX16" fmla="*/ 872 w 1518"/>
              <a:gd name="connsiteY16" fmla="*/ 188 h 512"/>
              <a:gd name="connsiteX17" fmla="*/ 925 w 1518"/>
              <a:gd name="connsiteY17" fmla="*/ 425 h 512"/>
              <a:gd name="connsiteX18" fmla="*/ 954 w 1518"/>
              <a:gd name="connsiteY18" fmla="*/ 333 h 512"/>
              <a:gd name="connsiteX19" fmla="*/ 951 w 1518"/>
              <a:gd name="connsiteY19" fmla="*/ 329 h 512"/>
              <a:gd name="connsiteX20" fmla="*/ 1000 w 1518"/>
              <a:gd name="connsiteY20" fmla="*/ 384 h 512"/>
              <a:gd name="connsiteX21" fmla="*/ 1024 w 1518"/>
              <a:gd name="connsiteY21" fmla="*/ 326 h 512"/>
              <a:gd name="connsiteX22" fmla="*/ 1035 w 1518"/>
              <a:gd name="connsiteY22" fmla="*/ 274 h 512"/>
              <a:gd name="connsiteX23" fmla="*/ 1064 w 1518"/>
              <a:gd name="connsiteY23" fmla="*/ 175 h 512"/>
              <a:gd name="connsiteX24" fmla="*/ 1117 w 1518"/>
              <a:gd name="connsiteY24" fmla="*/ 0 h 512"/>
              <a:gd name="connsiteX25" fmla="*/ 1134 w 1518"/>
              <a:gd name="connsiteY25" fmla="*/ 6 h 512"/>
              <a:gd name="connsiteX26" fmla="*/ 1146 w 1518"/>
              <a:gd name="connsiteY26" fmla="*/ 41 h 512"/>
              <a:gd name="connsiteX27" fmla="*/ 1221 w 1518"/>
              <a:gd name="connsiteY27" fmla="*/ 262 h 512"/>
              <a:gd name="connsiteX28" fmla="*/ 1291 w 1518"/>
              <a:gd name="connsiteY28" fmla="*/ 402 h 512"/>
              <a:gd name="connsiteX29" fmla="*/ 1402 w 1518"/>
              <a:gd name="connsiteY29" fmla="*/ 344 h 512"/>
              <a:gd name="connsiteX30" fmla="*/ 1472 w 1518"/>
              <a:gd name="connsiteY30" fmla="*/ 192 h 512"/>
              <a:gd name="connsiteX31" fmla="*/ 1518 w 1518"/>
              <a:gd name="connsiteY31" fmla="*/ 70 h 512"/>
              <a:gd name="connsiteX0" fmla="*/ 0 w 1472"/>
              <a:gd name="connsiteY0" fmla="*/ 512 h 512"/>
              <a:gd name="connsiteX1" fmla="*/ 29 w 1472"/>
              <a:gd name="connsiteY1" fmla="*/ 443 h 512"/>
              <a:gd name="connsiteX2" fmla="*/ 64 w 1472"/>
              <a:gd name="connsiteY2" fmla="*/ 373 h 512"/>
              <a:gd name="connsiteX3" fmla="*/ 133 w 1472"/>
              <a:gd name="connsiteY3" fmla="*/ 125 h 512"/>
              <a:gd name="connsiteX4" fmla="*/ 174 w 1472"/>
              <a:gd name="connsiteY4" fmla="*/ 146 h 512"/>
              <a:gd name="connsiteX5" fmla="*/ 203 w 1472"/>
              <a:gd name="connsiteY5" fmla="*/ 70 h 512"/>
              <a:gd name="connsiteX6" fmla="*/ 349 w 1472"/>
              <a:gd name="connsiteY6" fmla="*/ 152 h 512"/>
              <a:gd name="connsiteX7" fmla="*/ 378 w 1472"/>
              <a:gd name="connsiteY7" fmla="*/ 233 h 512"/>
              <a:gd name="connsiteX8" fmla="*/ 448 w 1472"/>
              <a:gd name="connsiteY8" fmla="*/ 395 h 512"/>
              <a:gd name="connsiteX9" fmla="*/ 524 w 1472"/>
              <a:gd name="connsiteY9" fmla="*/ 267 h 512"/>
              <a:gd name="connsiteX10" fmla="*/ 645 w 1472"/>
              <a:gd name="connsiteY10" fmla="*/ 376 h 512"/>
              <a:gd name="connsiteX11" fmla="*/ 686 w 1472"/>
              <a:gd name="connsiteY11" fmla="*/ 187 h 512"/>
              <a:gd name="connsiteX12" fmla="*/ 727 w 1472"/>
              <a:gd name="connsiteY12" fmla="*/ 276 h 512"/>
              <a:gd name="connsiteX13" fmla="*/ 768 w 1472"/>
              <a:gd name="connsiteY13" fmla="*/ 24 h 512"/>
              <a:gd name="connsiteX14" fmla="*/ 843 w 1472"/>
              <a:gd name="connsiteY14" fmla="*/ 268 h 512"/>
              <a:gd name="connsiteX15" fmla="*/ 849 w 1472"/>
              <a:gd name="connsiteY15" fmla="*/ 297 h 512"/>
              <a:gd name="connsiteX16" fmla="*/ 872 w 1472"/>
              <a:gd name="connsiteY16" fmla="*/ 188 h 512"/>
              <a:gd name="connsiteX17" fmla="*/ 925 w 1472"/>
              <a:gd name="connsiteY17" fmla="*/ 425 h 512"/>
              <a:gd name="connsiteX18" fmla="*/ 954 w 1472"/>
              <a:gd name="connsiteY18" fmla="*/ 333 h 512"/>
              <a:gd name="connsiteX19" fmla="*/ 951 w 1472"/>
              <a:gd name="connsiteY19" fmla="*/ 329 h 512"/>
              <a:gd name="connsiteX20" fmla="*/ 1000 w 1472"/>
              <a:gd name="connsiteY20" fmla="*/ 384 h 512"/>
              <a:gd name="connsiteX21" fmla="*/ 1024 w 1472"/>
              <a:gd name="connsiteY21" fmla="*/ 326 h 512"/>
              <a:gd name="connsiteX22" fmla="*/ 1035 w 1472"/>
              <a:gd name="connsiteY22" fmla="*/ 274 h 512"/>
              <a:gd name="connsiteX23" fmla="*/ 1064 w 1472"/>
              <a:gd name="connsiteY23" fmla="*/ 175 h 512"/>
              <a:gd name="connsiteX24" fmla="*/ 1117 w 1472"/>
              <a:gd name="connsiteY24" fmla="*/ 0 h 512"/>
              <a:gd name="connsiteX25" fmla="*/ 1134 w 1472"/>
              <a:gd name="connsiteY25" fmla="*/ 6 h 512"/>
              <a:gd name="connsiteX26" fmla="*/ 1146 w 1472"/>
              <a:gd name="connsiteY26" fmla="*/ 41 h 512"/>
              <a:gd name="connsiteX27" fmla="*/ 1221 w 1472"/>
              <a:gd name="connsiteY27" fmla="*/ 262 h 512"/>
              <a:gd name="connsiteX28" fmla="*/ 1291 w 1472"/>
              <a:gd name="connsiteY28" fmla="*/ 402 h 512"/>
              <a:gd name="connsiteX29" fmla="*/ 1402 w 1472"/>
              <a:gd name="connsiteY29" fmla="*/ 344 h 512"/>
              <a:gd name="connsiteX30" fmla="*/ 1472 w 1472"/>
              <a:gd name="connsiteY30" fmla="*/ 192 h 512"/>
              <a:gd name="connsiteX0" fmla="*/ 0 w 1472"/>
              <a:gd name="connsiteY0" fmla="*/ 854 h 854"/>
              <a:gd name="connsiteX1" fmla="*/ 29 w 1472"/>
              <a:gd name="connsiteY1" fmla="*/ 785 h 854"/>
              <a:gd name="connsiteX2" fmla="*/ 64 w 1472"/>
              <a:gd name="connsiteY2" fmla="*/ 715 h 854"/>
              <a:gd name="connsiteX3" fmla="*/ 133 w 1472"/>
              <a:gd name="connsiteY3" fmla="*/ 467 h 854"/>
              <a:gd name="connsiteX4" fmla="*/ 174 w 1472"/>
              <a:gd name="connsiteY4" fmla="*/ 488 h 854"/>
              <a:gd name="connsiteX5" fmla="*/ 203 w 1472"/>
              <a:gd name="connsiteY5" fmla="*/ 412 h 854"/>
              <a:gd name="connsiteX6" fmla="*/ 349 w 1472"/>
              <a:gd name="connsiteY6" fmla="*/ 494 h 854"/>
              <a:gd name="connsiteX7" fmla="*/ 378 w 1472"/>
              <a:gd name="connsiteY7" fmla="*/ 575 h 854"/>
              <a:gd name="connsiteX8" fmla="*/ 448 w 1472"/>
              <a:gd name="connsiteY8" fmla="*/ 737 h 854"/>
              <a:gd name="connsiteX9" fmla="*/ 524 w 1472"/>
              <a:gd name="connsiteY9" fmla="*/ 609 h 854"/>
              <a:gd name="connsiteX10" fmla="*/ 645 w 1472"/>
              <a:gd name="connsiteY10" fmla="*/ 718 h 854"/>
              <a:gd name="connsiteX11" fmla="*/ 686 w 1472"/>
              <a:gd name="connsiteY11" fmla="*/ 529 h 854"/>
              <a:gd name="connsiteX12" fmla="*/ 727 w 1472"/>
              <a:gd name="connsiteY12" fmla="*/ 618 h 854"/>
              <a:gd name="connsiteX13" fmla="*/ 768 w 1472"/>
              <a:gd name="connsiteY13" fmla="*/ 0 h 854"/>
              <a:gd name="connsiteX14" fmla="*/ 843 w 1472"/>
              <a:gd name="connsiteY14" fmla="*/ 610 h 854"/>
              <a:gd name="connsiteX15" fmla="*/ 849 w 1472"/>
              <a:gd name="connsiteY15" fmla="*/ 639 h 854"/>
              <a:gd name="connsiteX16" fmla="*/ 872 w 1472"/>
              <a:gd name="connsiteY16" fmla="*/ 530 h 854"/>
              <a:gd name="connsiteX17" fmla="*/ 925 w 1472"/>
              <a:gd name="connsiteY17" fmla="*/ 767 h 854"/>
              <a:gd name="connsiteX18" fmla="*/ 954 w 1472"/>
              <a:gd name="connsiteY18" fmla="*/ 675 h 854"/>
              <a:gd name="connsiteX19" fmla="*/ 951 w 1472"/>
              <a:gd name="connsiteY19" fmla="*/ 671 h 854"/>
              <a:gd name="connsiteX20" fmla="*/ 1000 w 1472"/>
              <a:gd name="connsiteY20" fmla="*/ 726 h 854"/>
              <a:gd name="connsiteX21" fmla="*/ 1024 w 1472"/>
              <a:gd name="connsiteY21" fmla="*/ 668 h 854"/>
              <a:gd name="connsiteX22" fmla="*/ 1035 w 1472"/>
              <a:gd name="connsiteY22" fmla="*/ 616 h 854"/>
              <a:gd name="connsiteX23" fmla="*/ 1064 w 1472"/>
              <a:gd name="connsiteY23" fmla="*/ 517 h 854"/>
              <a:gd name="connsiteX24" fmla="*/ 1117 w 1472"/>
              <a:gd name="connsiteY24" fmla="*/ 342 h 854"/>
              <a:gd name="connsiteX25" fmla="*/ 1134 w 1472"/>
              <a:gd name="connsiteY25" fmla="*/ 348 h 854"/>
              <a:gd name="connsiteX26" fmla="*/ 1146 w 1472"/>
              <a:gd name="connsiteY26" fmla="*/ 383 h 854"/>
              <a:gd name="connsiteX27" fmla="*/ 1221 w 1472"/>
              <a:gd name="connsiteY27" fmla="*/ 604 h 854"/>
              <a:gd name="connsiteX28" fmla="*/ 1291 w 1472"/>
              <a:gd name="connsiteY28" fmla="*/ 744 h 854"/>
              <a:gd name="connsiteX29" fmla="*/ 1402 w 1472"/>
              <a:gd name="connsiteY29" fmla="*/ 686 h 854"/>
              <a:gd name="connsiteX30" fmla="*/ 1472 w 1472"/>
              <a:gd name="connsiteY30" fmla="*/ 534 h 854"/>
              <a:gd name="connsiteX0" fmla="*/ 0 w 1472"/>
              <a:gd name="connsiteY0" fmla="*/ 947 h 947"/>
              <a:gd name="connsiteX1" fmla="*/ 29 w 1472"/>
              <a:gd name="connsiteY1" fmla="*/ 878 h 947"/>
              <a:gd name="connsiteX2" fmla="*/ 64 w 1472"/>
              <a:gd name="connsiteY2" fmla="*/ 808 h 947"/>
              <a:gd name="connsiteX3" fmla="*/ 133 w 1472"/>
              <a:gd name="connsiteY3" fmla="*/ 560 h 947"/>
              <a:gd name="connsiteX4" fmla="*/ 174 w 1472"/>
              <a:gd name="connsiteY4" fmla="*/ 581 h 947"/>
              <a:gd name="connsiteX5" fmla="*/ 203 w 1472"/>
              <a:gd name="connsiteY5" fmla="*/ 505 h 947"/>
              <a:gd name="connsiteX6" fmla="*/ 349 w 1472"/>
              <a:gd name="connsiteY6" fmla="*/ 587 h 947"/>
              <a:gd name="connsiteX7" fmla="*/ 378 w 1472"/>
              <a:gd name="connsiteY7" fmla="*/ 668 h 947"/>
              <a:gd name="connsiteX8" fmla="*/ 448 w 1472"/>
              <a:gd name="connsiteY8" fmla="*/ 830 h 947"/>
              <a:gd name="connsiteX9" fmla="*/ 524 w 1472"/>
              <a:gd name="connsiteY9" fmla="*/ 702 h 947"/>
              <a:gd name="connsiteX10" fmla="*/ 645 w 1472"/>
              <a:gd name="connsiteY10" fmla="*/ 811 h 947"/>
              <a:gd name="connsiteX11" fmla="*/ 686 w 1472"/>
              <a:gd name="connsiteY11" fmla="*/ 622 h 947"/>
              <a:gd name="connsiteX12" fmla="*/ 727 w 1472"/>
              <a:gd name="connsiteY12" fmla="*/ 711 h 947"/>
              <a:gd name="connsiteX13" fmla="*/ 768 w 1472"/>
              <a:gd name="connsiteY13" fmla="*/ 93 h 947"/>
              <a:gd name="connsiteX14" fmla="*/ 801 w 1472"/>
              <a:gd name="connsiteY14" fmla="*/ 45 h 947"/>
              <a:gd name="connsiteX15" fmla="*/ 849 w 1472"/>
              <a:gd name="connsiteY15" fmla="*/ 732 h 947"/>
              <a:gd name="connsiteX16" fmla="*/ 872 w 1472"/>
              <a:gd name="connsiteY16" fmla="*/ 623 h 947"/>
              <a:gd name="connsiteX17" fmla="*/ 925 w 1472"/>
              <a:gd name="connsiteY17" fmla="*/ 860 h 947"/>
              <a:gd name="connsiteX18" fmla="*/ 954 w 1472"/>
              <a:gd name="connsiteY18" fmla="*/ 768 h 947"/>
              <a:gd name="connsiteX19" fmla="*/ 951 w 1472"/>
              <a:gd name="connsiteY19" fmla="*/ 764 h 947"/>
              <a:gd name="connsiteX20" fmla="*/ 1000 w 1472"/>
              <a:gd name="connsiteY20" fmla="*/ 819 h 947"/>
              <a:gd name="connsiteX21" fmla="*/ 1024 w 1472"/>
              <a:gd name="connsiteY21" fmla="*/ 761 h 947"/>
              <a:gd name="connsiteX22" fmla="*/ 1035 w 1472"/>
              <a:gd name="connsiteY22" fmla="*/ 709 h 947"/>
              <a:gd name="connsiteX23" fmla="*/ 1064 w 1472"/>
              <a:gd name="connsiteY23" fmla="*/ 610 h 947"/>
              <a:gd name="connsiteX24" fmla="*/ 1117 w 1472"/>
              <a:gd name="connsiteY24" fmla="*/ 435 h 947"/>
              <a:gd name="connsiteX25" fmla="*/ 1134 w 1472"/>
              <a:gd name="connsiteY25" fmla="*/ 441 h 947"/>
              <a:gd name="connsiteX26" fmla="*/ 1146 w 1472"/>
              <a:gd name="connsiteY26" fmla="*/ 476 h 947"/>
              <a:gd name="connsiteX27" fmla="*/ 1221 w 1472"/>
              <a:gd name="connsiteY27" fmla="*/ 697 h 947"/>
              <a:gd name="connsiteX28" fmla="*/ 1291 w 1472"/>
              <a:gd name="connsiteY28" fmla="*/ 837 h 947"/>
              <a:gd name="connsiteX29" fmla="*/ 1402 w 1472"/>
              <a:gd name="connsiteY29" fmla="*/ 779 h 947"/>
              <a:gd name="connsiteX30" fmla="*/ 1472 w 1472"/>
              <a:gd name="connsiteY30" fmla="*/ 627 h 947"/>
              <a:gd name="connsiteX0" fmla="*/ 0 w 1472"/>
              <a:gd name="connsiteY0" fmla="*/ 1138 h 1138"/>
              <a:gd name="connsiteX1" fmla="*/ 29 w 1472"/>
              <a:gd name="connsiteY1" fmla="*/ 1069 h 1138"/>
              <a:gd name="connsiteX2" fmla="*/ 64 w 1472"/>
              <a:gd name="connsiteY2" fmla="*/ 999 h 1138"/>
              <a:gd name="connsiteX3" fmla="*/ 133 w 1472"/>
              <a:gd name="connsiteY3" fmla="*/ 751 h 1138"/>
              <a:gd name="connsiteX4" fmla="*/ 174 w 1472"/>
              <a:gd name="connsiteY4" fmla="*/ 772 h 1138"/>
              <a:gd name="connsiteX5" fmla="*/ 203 w 1472"/>
              <a:gd name="connsiteY5" fmla="*/ 696 h 1138"/>
              <a:gd name="connsiteX6" fmla="*/ 349 w 1472"/>
              <a:gd name="connsiteY6" fmla="*/ 778 h 1138"/>
              <a:gd name="connsiteX7" fmla="*/ 378 w 1472"/>
              <a:gd name="connsiteY7" fmla="*/ 859 h 1138"/>
              <a:gd name="connsiteX8" fmla="*/ 448 w 1472"/>
              <a:gd name="connsiteY8" fmla="*/ 1021 h 1138"/>
              <a:gd name="connsiteX9" fmla="*/ 524 w 1472"/>
              <a:gd name="connsiteY9" fmla="*/ 893 h 1138"/>
              <a:gd name="connsiteX10" fmla="*/ 645 w 1472"/>
              <a:gd name="connsiteY10" fmla="*/ 1002 h 1138"/>
              <a:gd name="connsiteX11" fmla="*/ 686 w 1472"/>
              <a:gd name="connsiteY11" fmla="*/ 813 h 1138"/>
              <a:gd name="connsiteX12" fmla="*/ 727 w 1472"/>
              <a:gd name="connsiteY12" fmla="*/ 902 h 1138"/>
              <a:gd name="connsiteX13" fmla="*/ 768 w 1472"/>
              <a:gd name="connsiteY13" fmla="*/ 0 h 1138"/>
              <a:gd name="connsiteX14" fmla="*/ 801 w 1472"/>
              <a:gd name="connsiteY14" fmla="*/ 236 h 1138"/>
              <a:gd name="connsiteX15" fmla="*/ 849 w 1472"/>
              <a:gd name="connsiteY15" fmla="*/ 923 h 1138"/>
              <a:gd name="connsiteX16" fmla="*/ 872 w 1472"/>
              <a:gd name="connsiteY16" fmla="*/ 814 h 1138"/>
              <a:gd name="connsiteX17" fmla="*/ 925 w 1472"/>
              <a:gd name="connsiteY17" fmla="*/ 1051 h 1138"/>
              <a:gd name="connsiteX18" fmla="*/ 954 w 1472"/>
              <a:gd name="connsiteY18" fmla="*/ 959 h 1138"/>
              <a:gd name="connsiteX19" fmla="*/ 951 w 1472"/>
              <a:gd name="connsiteY19" fmla="*/ 955 h 1138"/>
              <a:gd name="connsiteX20" fmla="*/ 1000 w 1472"/>
              <a:gd name="connsiteY20" fmla="*/ 1010 h 1138"/>
              <a:gd name="connsiteX21" fmla="*/ 1024 w 1472"/>
              <a:gd name="connsiteY21" fmla="*/ 952 h 1138"/>
              <a:gd name="connsiteX22" fmla="*/ 1035 w 1472"/>
              <a:gd name="connsiteY22" fmla="*/ 900 h 1138"/>
              <a:gd name="connsiteX23" fmla="*/ 1064 w 1472"/>
              <a:gd name="connsiteY23" fmla="*/ 801 h 1138"/>
              <a:gd name="connsiteX24" fmla="*/ 1117 w 1472"/>
              <a:gd name="connsiteY24" fmla="*/ 626 h 1138"/>
              <a:gd name="connsiteX25" fmla="*/ 1134 w 1472"/>
              <a:gd name="connsiteY25" fmla="*/ 632 h 1138"/>
              <a:gd name="connsiteX26" fmla="*/ 1146 w 1472"/>
              <a:gd name="connsiteY26" fmla="*/ 667 h 1138"/>
              <a:gd name="connsiteX27" fmla="*/ 1221 w 1472"/>
              <a:gd name="connsiteY27" fmla="*/ 888 h 1138"/>
              <a:gd name="connsiteX28" fmla="*/ 1291 w 1472"/>
              <a:gd name="connsiteY28" fmla="*/ 1028 h 1138"/>
              <a:gd name="connsiteX29" fmla="*/ 1402 w 1472"/>
              <a:gd name="connsiteY29" fmla="*/ 970 h 1138"/>
              <a:gd name="connsiteX30" fmla="*/ 1472 w 1472"/>
              <a:gd name="connsiteY30" fmla="*/ 818 h 1138"/>
              <a:gd name="connsiteX0" fmla="*/ 0 w 1472"/>
              <a:gd name="connsiteY0" fmla="*/ 1231 h 1231"/>
              <a:gd name="connsiteX1" fmla="*/ 29 w 1472"/>
              <a:gd name="connsiteY1" fmla="*/ 1162 h 1231"/>
              <a:gd name="connsiteX2" fmla="*/ 64 w 1472"/>
              <a:gd name="connsiteY2" fmla="*/ 1092 h 1231"/>
              <a:gd name="connsiteX3" fmla="*/ 133 w 1472"/>
              <a:gd name="connsiteY3" fmla="*/ 844 h 1231"/>
              <a:gd name="connsiteX4" fmla="*/ 174 w 1472"/>
              <a:gd name="connsiteY4" fmla="*/ 865 h 1231"/>
              <a:gd name="connsiteX5" fmla="*/ 203 w 1472"/>
              <a:gd name="connsiteY5" fmla="*/ 789 h 1231"/>
              <a:gd name="connsiteX6" fmla="*/ 349 w 1472"/>
              <a:gd name="connsiteY6" fmla="*/ 871 h 1231"/>
              <a:gd name="connsiteX7" fmla="*/ 378 w 1472"/>
              <a:gd name="connsiteY7" fmla="*/ 952 h 1231"/>
              <a:gd name="connsiteX8" fmla="*/ 448 w 1472"/>
              <a:gd name="connsiteY8" fmla="*/ 1114 h 1231"/>
              <a:gd name="connsiteX9" fmla="*/ 524 w 1472"/>
              <a:gd name="connsiteY9" fmla="*/ 986 h 1231"/>
              <a:gd name="connsiteX10" fmla="*/ 645 w 1472"/>
              <a:gd name="connsiteY10" fmla="*/ 1095 h 1231"/>
              <a:gd name="connsiteX11" fmla="*/ 686 w 1472"/>
              <a:gd name="connsiteY11" fmla="*/ 906 h 1231"/>
              <a:gd name="connsiteX12" fmla="*/ 727 w 1472"/>
              <a:gd name="connsiteY12" fmla="*/ 995 h 1231"/>
              <a:gd name="connsiteX13" fmla="*/ 768 w 1472"/>
              <a:gd name="connsiteY13" fmla="*/ 93 h 1231"/>
              <a:gd name="connsiteX14" fmla="*/ 801 w 1472"/>
              <a:gd name="connsiteY14" fmla="*/ 45 h 1231"/>
              <a:gd name="connsiteX15" fmla="*/ 849 w 1472"/>
              <a:gd name="connsiteY15" fmla="*/ 1016 h 1231"/>
              <a:gd name="connsiteX16" fmla="*/ 872 w 1472"/>
              <a:gd name="connsiteY16" fmla="*/ 907 h 1231"/>
              <a:gd name="connsiteX17" fmla="*/ 925 w 1472"/>
              <a:gd name="connsiteY17" fmla="*/ 1144 h 1231"/>
              <a:gd name="connsiteX18" fmla="*/ 954 w 1472"/>
              <a:gd name="connsiteY18" fmla="*/ 1052 h 1231"/>
              <a:gd name="connsiteX19" fmla="*/ 951 w 1472"/>
              <a:gd name="connsiteY19" fmla="*/ 1048 h 1231"/>
              <a:gd name="connsiteX20" fmla="*/ 1000 w 1472"/>
              <a:gd name="connsiteY20" fmla="*/ 1103 h 1231"/>
              <a:gd name="connsiteX21" fmla="*/ 1024 w 1472"/>
              <a:gd name="connsiteY21" fmla="*/ 1045 h 1231"/>
              <a:gd name="connsiteX22" fmla="*/ 1035 w 1472"/>
              <a:gd name="connsiteY22" fmla="*/ 993 h 1231"/>
              <a:gd name="connsiteX23" fmla="*/ 1064 w 1472"/>
              <a:gd name="connsiteY23" fmla="*/ 894 h 1231"/>
              <a:gd name="connsiteX24" fmla="*/ 1117 w 1472"/>
              <a:gd name="connsiteY24" fmla="*/ 719 h 1231"/>
              <a:gd name="connsiteX25" fmla="*/ 1134 w 1472"/>
              <a:gd name="connsiteY25" fmla="*/ 725 h 1231"/>
              <a:gd name="connsiteX26" fmla="*/ 1146 w 1472"/>
              <a:gd name="connsiteY26" fmla="*/ 760 h 1231"/>
              <a:gd name="connsiteX27" fmla="*/ 1221 w 1472"/>
              <a:gd name="connsiteY27" fmla="*/ 981 h 1231"/>
              <a:gd name="connsiteX28" fmla="*/ 1291 w 1472"/>
              <a:gd name="connsiteY28" fmla="*/ 1121 h 1231"/>
              <a:gd name="connsiteX29" fmla="*/ 1402 w 1472"/>
              <a:gd name="connsiteY29" fmla="*/ 1063 h 1231"/>
              <a:gd name="connsiteX30" fmla="*/ 1472 w 1472"/>
              <a:gd name="connsiteY30" fmla="*/ 911 h 1231"/>
              <a:gd name="connsiteX0" fmla="*/ 0 w 1472"/>
              <a:gd name="connsiteY0" fmla="*/ 1231 h 1787"/>
              <a:gd name="connsiteX1" fmla="*/ 29 w 1472"/>
              <a:gd name="connsiteY1" fmla="*/ 1162 h 1787"/>
              <a:gd name="connsiteX2" fmla="*/ 64 w 1472"/>
              <a:gd name="connsiteY2" fmla="*/ 1092 h 1787"/>
              <a:gd name="connsiteX3" fmla="*/ 133 w 1472"/>
              <a:gd name="connsiteY3" fmla="*/ 844 h 1787"/>
              <a:gd name="connsiteX4" fmla="*/ 174 w 1472"/>
              <a:gd name="connsiteY4" fmla="*/ 865 h 1787"/>
              <a:gd name="connsiteX5" fmla="*/ 203 w 1472"/>
              <a:gd name="connsiteY5" fmla="*/ 789 h 1787"/>
              <a:gd name="connsiteX6" fmla="*/ 349 w 1472"/>
              <a:gd name="connsiteY6" fmla="*/ 871 h 1787"/>
              <a:gd name="connsiteX7" fmla="*/ 378 w 1472"/>
              <a:gd name="connsiteY7" fmla="*/ 952 h 1787"/>
              <a:gd name="connsiteX8" fmla="*/ 448 w 1472"/>
              <a:gd name="connsiteY8" fmla="*/ 1114 h 1787"/>
              <a:gd name="connsiteX9" fmla="*/ 524 w 1472"/>
              <a:gd name="connsiteY9" fmla="*/ 986 h 1787"/>
              <a:gd name="connsiteX10" fmla="*/ 645 w 1472"/>
              <a:gd name="connsiteY10" fmla="*/ 1095 h 1787"/>
              <a:gd name="connsiteX11" fmla="*/ 686 w 1472"/>
              <a:gd name="connsiteY11" fmla="*/ 906 h 1787"/>
              <a:gd name="connsiteX12" fmla="*/ 727 w 1472"/>
              <a:gd name="connsiteY12" fmla="*/ 995 h 1787"/>
              <a:gd name="connsiteX13" fmla="*/ 768 w 1472"/>
              <a:gd name="connsiteY13" fmla="*/ 93 h 1787"/>
              <a:gd name="connsiteX14" fmla="*/ 801 w 1472"/>
              <a:gd name="connsiteY14" fmla="*/ 45 h 1787"/>
              <a:gd name="connsiteX15" fmla="*/ 849 w 1472"/>
              <a:gd name="connsiteY15" fmla="*/ 1016 h 1787"/>
              <a:gd name="connsiteX16" fmla="*/ 872 w 1472"/>
              <a:gd name="connsiteY16" fmla="*/ 907 h 1787"/>
              <a:gd name="connsiteX17" fmla="*/ 925 w 1472"/>
              <a:gd name="connsiteY17" fmla="*/ 1144 h 1787"/>
              <a:gd name="connsiteX18" fmla="*/ 954 w 1472"/>
              <a:gd name="connsiteY18" fmla="*/ 1052 h 1787"/>
              <a:gd name="connsiteX19" fmla="*/ 951 w 1472"/>
              <a:gd name="connsiteY19" fmla="*/ 1048 h 1787"/>
              <a:gd name="connsiteX20" fmla="*/ 1000 w 1472"/>
              <a:gd name="connsiteY20" fmla="*/ 1103 h 1787"/>
              <a:gd name="connsiteX21" fmla="*/ 1024 w 1472"/>
              <a:gd name="connsiteY21" fmla="*/ 1045 h 1787"/>
              <a:gd name="connsiteX22" fmla="*/ 1035 w 1472"/>
              <a:gd name="connsiteY22" fmla="*/ 993 h 1787"/>
              <a:gd name="connsiteX23" fmla="*/ 1064 w 1472"/>
              <a:gd name="connsiteY23" fmla="*/ 894 h 1787"/>
              <a:gd name="connsiteX24" fmla="*/ 1117 w 1472"/>
              <a:gd name="connsiteY24" fmla="*/ 719 h 1787"/>
              <a:gd name="connsiteX25" fmla="*/ 1134 w 1472"/>
              <a:gd name="connsiteY25" fmla="*/ 725 h 1787"/>
              <a:gd name="connsiteX26" fmla="*/ 1146 w 1472"/>
              <a:gd name="connsiteY26" fmla="*/ 760 h 1787"/>
              <a:gd name="connsiteX27" fmla="*/ 1263 w 1472"/>
              <a:gd name="connsiteY27" fmla="*/ 1739 h 1787"/>
              <a:gd name="connsiteX28" fmla="*/ 1291 w 1472"/>
              <a:gd name="connsiteY28" fmla="*/ 1121 h 1787"/>
              <a:gd name="connsiteX29" fmla="*/ 1402 w 1472"/>
              <a:gd name="connsiteY29" fmla="*/ 1063 h 1787"/>
              <a:gd name="connsiteX30" fmla="*/ 1472 w 1472"/>
              <a:gd name="connsiteY30" fmla="*/ 911 h 1787"/>
              <a:gd name="connsiteX0" fmla="*/ 0 w 1472"/>
              <a:gd name="connsiteY0" fmla="*/ 1231 h 1787"/>
              <a:gd name="connsiteX1" fmla="*/ 29 w 1472"/>
              <a:gd name="connsiteY1" fmla="*/ 1162 h 1787"/>
              <a:gd name="connsiteX2" fmla="*/ 64 w 1472"/>
              <a:gd name="connsiteY2" fmla="*/ 1092 h 1787"/>
              <a:gd name="connsiteX3" fmla="*/ 133 w 1472"/>
              <a:gd name="connsiteY3" fmla="*/ 844 h 1787"/>
              <a:gd name="connsiteX4" fmla="*/ 174 w 1472"/>
              <a:gd name="connsiteY4" fmla="*/ 865 h 1787"/>
              <a:gd name="connsiteX5" fmla="*/ 203 w 1472"/>
              <a:gd name="connsiteY5" fmla="*/ 789 h 1787"/>
              <a:gd name="connsiteX6" fmla="*/ 349 w 1472"/>
              <a:gd name="connsiteY6" fmla="*/ 871 h 1787"/>
              <a:gd name="connsiteX7" fmla="*/ 378 w 1472"/>
              <a:gd name="connsiteY7" fmla="*/ 952 h 1787"/>
              <a:gd name="connsiteX8" fmla="*/ 448 w 1472"/>
              <a:gd name="connsiteY8" fmla="*/ 1114 h 1787"/>
              <a:gd name="connsiteX9" fmla="*/ 524 w 1472"/>
              <a:gd name="connsiteY9" fmla="*/ 986 h 1787"/>
              <a:gd name="connsiteX10" fmla="*/ 645 w 1472"/>
              <a:gd name="connsiteY10" fmla="*/ 1095 h 1787"/>
              <a:gd name="connsiteX11" fmla="*/ 686 w 1472"/>
              <a:gd name="connsiteY11" fmla="*/ 906 h 1787"/>
              <a:gd name="connsiteX12" fmla="*/ 727 w 1472"/>
              <a:gd name="connsiteY12" fmla="*/ 995 h 1787"/>
              <a:gd name="connsiteX13" fmla="*/ 768 w 1472"/>
              <a:gd name="connsiteY13" fmla="*/ 93 h 1787"/>
              <a:gd name="connsiteX14" fmla="*/ 801 w 1472"/>
              <a:gd name="connsiteY14" fmla="*/ 45 h 1787"/>
              <a:gd name="connsiteX15" fmla="*/ 849 w 1472"/>
              <a:gd name="connsiteY15" fmla="*/ 1016 h 1787"/>
              <a:gd name="connsiteX16" fmla="*/ 872 w 1472"/>
              <a:gd name="connsiteY16" fmla="*/ 907 h 1787"/>
              <a:gd name="connsiteX17" fmla="*/ 925 w 1472"/>
              <a:gd name="connsiteY17" fmla="*/ 1144 h 1787"/>
              <a:gd name="connsiteX18" fmla="*/ 954 w 1472"/>
              <a:gd name="connsiteY18" fmla="*/ 1052 h 1787"/>
              <a:gd name="connsiteX19" fmla="*/ 951 w 1472"/>
              <a:gd name="connsiteY19" fmla="*/ 1048 h 1787"/>
              <a:gd name="connsiteX20" fmla="*/ 1000 w 1472"/>
              <a:gd name="connsiteY20" fmla="*/ 1103 h 1787"/>
              <a:gd name="connsiteX21" fmla="*/ 1024 w 1472"/>
              <a:gd name="connsiteY21" fmla="*/ 1045 h 1787"/>
              <a:gd name="connsiteX22" fmla="*/ 1035 w 1472"/>
              <a:gd name="connsiteY22" fmla="*/ 993 h 1787"/>
              <a:gd name="connsiteX23" fmla="*/ 1064 w 1472"/>
              <a:gd name="connsiteY23" fmla="*/ 894 h 1787"/>
              <a:gd name="connsiteX24" fmla="*/ 1117 w 1472"/>
              <a:gd name="connsiteY24" fmla="*/ 719 h 1787"/>
              <a:gd name="connsiteX25" fmla="*/ 1134 w 1472"/>
              <a:gd name="connsiteY25" fmla="*/ 725 h 1787"/>
              <a:gd name="connsiteX26" fmla="*/ 1146 w 1472"/>
              <a:gd name="connsiteY26" fmla="*/ 760 h 1787"/>
              <a:gd name="connsiteX27" fmla="*/ 1263 w 1472"/>
              <a:gd name="connsiteY27" fmla="*/ 1739 h 1787"/>
              <a:gd name="connsiteX28" fmla="*/ 1291 w 1472"/>
              <a:gd name="connsiteY28" fmla="*/ 1689 h 1787"/>
              <a:gd name="connsiteX29" fmla="*/ 1402 w 1472"/>
              <a:gd name="connsiteY29" fmla="*/ 1063 h 1787"/>
              <a:gd name="connsiteX30" fmla="*/ 1472 w 1472"/>
              <a:gd name="connsiteY30" fmla="*/ 911 h 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72" h="1787">
                <a:moveTo>
                  <a:pt x="0" y="1231"/>
                </a:moveTo>
                <a:cubicBezTo>
                  <a:pt x="26" y="1195"/>
                  <a:pt x="15" y="1217"/>
                  <a:pt x="29" y="1162"/>
                </a:cubicBezTo>
                <a:cubicBezTo>
                  <a:pt x="36" y="1137"/>
                  <a:pt x="52" y="1115"/>
                  <a:pt x="64" y="1092"/>
                </a:cubicBezTo>
                <a:cubicBezTo>
                  <a:pt x="88" y="1043"/>
                  <a:pt x="111" y="895"/>
                  <a:pt x="133" y="844"/>
                </a:cubicBezTo>
                <a:cubicBezTo>
                  <a:pt x="144" y="818"/>
                  <a:pt x="162" y="891"/>
                  <a:pt x="174" y="865"/>
                </a:cubicBezTo>
                <a:cubicBezTo>
                  <a:pt x="185" y="840"/>
                  <a:pt x="189" y="812"/>
                  <a:pt x="203" y="789"/>
                </a:cubicBezTo>
                <a:cubicBezTo>
                  <a:pt x="232" y="790"/>
                  <a:pt x="320" y="844"/>
                  <a:pt x="349" y="871"/>
                </a:cubicBezTo>
                <a:cubicBezTo>
                  <a:pt x="354" y="902"/>
                  <a:pt x="360" y="927"/>
                  <a:pt x="378" y="952"/>
                </a:cubicBezTo>
                <a:cubicBezTo>
                  <a:pt x="391" y="1013"/>
                  <a:pt x="414" y="1063"/>
                  <a:pt x="448" y="1114"/>
                </a:cubicBezTo>
                <a:cubicBezTo>
                  <a:pt x="456" y="1141"/>
                  <a:pt x="496" y="976"/>
                  <a:pt x="524" y="986"/>
                </a:cubicBezTo>
                <a:cubicBezTo>
                  <a:pt x="577" y="909"/>
                  <a:pt x="587" y="1169"/>
                  <a:pt x="645" y="1095"/>
                </a:cubicBezTo>
                <a:cubicBezTo>
                  <a:pt x="666" y="1068"/>
                  <a:pt x="671" y="936"/>
                  <a:pt x="686" y="906"/>
                </a:cubicBezTo>
                <a:cubicBezTo>
                  <a:pt x="693" y="873"/>
                  <a:pt x="713" y="1130"/>
                  <a:pt x="727" y="995"/>
                </a:cubicBezTo>
                <a:cubicBezTo>
                  <a:pt x="741" y="860"/>
                  <a:pt x="749" y="94"/>
                  <a:pt x="768" y="93"/>
                </a:cubicBezTo>
                <a:cubicBezTo>
                  <a:pt x="782" y="141"/>
                  <a:pt x="788" y="0"/>
                  <a:pt x="801" y="45"/>
                </a:cubicBezTo>
                <a:cubicBezTo>
                  <a:pt x="803" y="55"/>
                  <a:pt x="845" y="1007"/>
                  <a:pt x="849" y="1016"/>
                </a:cubicBezTo>
                <a:cubicBezTo>
                  <a:pt x="855" y="1029"/>
                  <a:pt x="872" y="907"/>
                  <a:pt x="872" y="907"/>
                </a:cubicBezTo>
                <a:cubicBezTo>
                  <a:pt x="880" y="939"/>
                  <a:pt x="898" y="1126"/>
                  <a:pt x="925" y="1144"/>
                </a:cubicBezTo>
                <a:cubicBezTo>
                  <a:pt x="930" y="1163"/>
                  <a:pt x="954" y="1052"/>
                  <a:pt x="954" y="1052"/>
                </a:cubicBezTo>
                <a:cubicBezTo>
                  <a:pt x="958" y="1060"/>
                  <a:pt x="943" y="1040"/>
                  <a:pt x="951" y="1048"/>
                </a:cubicBezTo>
                <a:cubicBezTo>
                  <a:pt x="959" y="1057"/>
                  <a:pt x="988" y="1128"/>
                  <a:pt x="1000" y="1103"/>
                </a:cubicBezTo>
                <a:cubicBezTo>
                  <a:pt x="1031" y="1000"/>
                  <a:pt x="996" y="1103"/>
                  <a:pt x="1024" y="1045"/>
                </a:cubicBezTo>
                <a:cubicBezTo>
                  <a:pt x="1030" y="1033"/>
                  <a:pt x="1033" y="1000"/>
                  <a:pt x="1035" y="993"/>
                </a:cubicBezTo>
                <a:cubicBezTo>
                  <a:pt x="1043" y="959"/>
                  <a:pt x="1055" y="927"/>
                  <a:pt x="1064" y="894"/>
                </a:cubicBezTo>
                <a:cubicBezTo>
                  <a:pt x="1079" y="835"/>
                  <a:pt x="1089" y="774"/>
                  <a:pt x="1117" y="719"/>
                </a:cubicBezTo>
                <a:cubicBezTo>
                  <a:pt x="1123" y="721"/>
                  <a:pt x="1131" y="720"/>
                  <a:pt x="1134" y="725"/>
                </a:cubicBezTo>
                <a:cubicBezTo>
                  <a:pt x="1141" y="735"/>
                  <a:pt x="1146" y="760"/>
                  <a:pt x="1146" y="760"/>
                </a:cubicBezTo>
                <a:cubicBezTo>
                  <a:pt x="1155" y="845"/>
                  <a:pt x="1226" y="1665"/>
                  <a:pt x="1263" y="1739"/>
                </a:cubicBezTo>
                <a:cubicBezTo>
                  <a:pt x="1287" y="1787"/>
                  <a:pt x="1257" y="1647"/>
                  <a:pt x="1291" y="1689"/>
                </a:cubicBezTo>
                <a:cubicBezTo>
                  <a:pt x="1321" y="1703"/>
                  <a:pt x="1372" y="1098"/>
                  <a:pt x="1402" y="1063"/>
                </a:cubicBezTo>
                <a:cubicBezTo>
                  <a:pt x="1423" y="1012"/>
                  <a:pt x="1453" y="963"/>
                  <a:pt x="1472" y="9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S95934B3_0182_prqdy_sele_x6"/>
          <p:cNvPicPr>
            <a:picLocks noChangeAspect="1" noChangeArrowheads="1"/>
          </p:cNvPicPr>
          <p:nvPr/>
        </p:nvPicPr>
        <p:blipFill>
          <a:blip r:embed="rId2"/>
          <a:srcRect l="11932" r="5423"/>
          <a:stretch>
            <a:fillRect/>
          </a:stretch>
        </p:blipFill>
        <p:spPr bwMode="auto">
          <a:xfrm>
            <a:off x="6324600" y="4038600"/>
            <a:ext cx="2645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Freeform 7"/>
          <p:cNvSpPr>
            <a:spLocks/>
          </p:cNvSpPr>
          <p:nvPr/>
        </p:nvSpPr>
        <p:spPr bwMode="auto">
          <a:xfrm>
            <a:off x="990599" y="1911351"/>
            <a:ext cx="2682713" cy="812800"/>
          </a:xfrm>
          <a:custGeom>
            <a:avLst/>
            <a:gdLst>
              <a:gd name="T0" fmla="*/ 0 w 1547"/>
              <a:gd name="T1" fmla="*/ 564 h 564"/>
              <a:gd name="T2" fmla="*/ 29 w 1547"/>
              <a:gd name="T3" fmla="*/ 495 h 564"/>
              <a:gd name="T4" fmla="*/ 64 w 1547"/>
              <a:gd name="T5" fmla="*/ 425 h 564"/>
              <a:gd name="T6" fmla="*/ 133 w 1547"/>
              <a:gd name="T7" fmla="*/ 273 h 564"/>
              <a:gd name="T8" fmla="*/ 174 w 1547"/>
              <a:gd name="T9" fmla="*/ 198 h 564"/>
              <a:gd name="T10" fmla="*/ 203 w 1547"/>
              <a:gd name="T11" fmla="*/ 122 h 564"/>
              <a:gd name="T12" fmla="*/ 279 w 1547"/>
              <a:gd name="T13" fmla="*/ 0 h 564"/>
              <a:gd name="T14" fmla="*/ 349 w 1547"/>
              <a:gd name="T15" fmla="*/ 204 h 564"/>
              <a:gd name="T16" fmla="*/ 378 w 1547"/>
              <a:gd name="T17" fmla="*/ 285 h 564"/>
              <a:gd name="T18" fmla="*/ 448 w 1547"/>
              <a:gd name="T19" fmla="*/ 495 h 564"/>
              <a:gd name="T20" fmla="*/ 482 w 1547"/>
              <a:gd name="T21" fmla="*/ 559 h 564"/>
              <a:gd name="T22" fmla="*/ 645 w 1547"/>
              <a:gd name="T23" fmla="*/ 332 h 564"/>
              <a:gd name="T24" fmla="*/ 686 w 1547"/>
              <a:gd name="T25" fmla="*/ 239 h 564"/>
              <a:gd name="T26" fmla="*/ 727 w 1547"/>
              <a:gd name="T27" fmla="*/ 99 h 564"/>
              <a:gd name="T28" fmla="*/ 750 w 1547"/>
              <a:gd name="T29" fmla="*/ 47 h 564"/>
              <a:gd name="T30" fmla="*/ 756 w 1547"/>
              <a:gd name="T31" fmla="*/ 29 h 564"/>
              <a:gd name="T32" fmla="*/ 768 w 1547"/>
              <a:gd name="T33" fmla="*/ 76 h 564"/>
              <a:gd name="T34" fmla="*/ 802 w 1547"/>
              <a:gd name="T35" fmla="*/ 204 h 564"/>
              <a:gd name="T36" fmla="*/ 843 w 1547"/>
              <a:gd name="T37" fmla="*/ 320 h 564"/>
              <a:gd name="T38" fmla="*/ 849 w 1547"/>
              <a:gd name="T39" fmla="*/ 349 h 564"/>
              <a:gd name="T40" fmla="*/ 872 w 1547"/>
              <a:gd name="T41" fmla="*/ 384 h 564"/>
              <a:gd name="T42" fmla="*/ 925 w 1547"/>
              <a:gd name="T43" fmla="*/ 477 h 564"/>
              <a:gd name="T44" fmla="*/ 954 w 1547"/>
              <a:gd name="T45" fmla="*/ 529 h 564"/>
              <a:gd name="T46" fmla="*/ 1000 w 1547"/>
              <a:gd name="T47" fmla="*/ 436 h 564"/>
              <a:gd name="T48" fmla="*/ 1024 w 1547"/>
              <a:gd name="T49" fmla="*/ 378 h 564"/>
              <a:gd name="T50" fmla="*/ 1035 w 1547"/>
              <a:gd name="T51" fmla="*/ 326 h 564"/>
              <a:gd name="T52" fmla="*/ 1064 w 1547"/>
              <a:gd name="T53" fmla="*/ 227 h 564"/>
              <a:gd name="T54" fmla="*/ 1117 w 1547"/>
              <a:gd name="T55" fmla="*/ 52 h 564"/>
              <a:gd name="T56" fmla="*/ 1134 w 1547"/>
              <a:gd name="T57" fmla="*/ 58 h 564"/>
              <a:gd name="T58" fmla="*/ 1146 w 1547"/>
              <a:gd name="T59" fmla="*/ 93 h 564"/>
              <a:gd name="T60" fmla="*/ 1221 w 1547"/>
              <a:gd name="T61" fmla="*/ 314 h 564"/>
              <a:gd name="T62" fmla="*/ 1291 w 1547"/>
              <a:gd name="T63" fmla="*/ 454 h 564"/>
              <a:gd name="T64" fmla="*/ 1326 w 1547"/>
              <a:gd name="T65" fmla="*/ 512 h 564"/>
              <a:gd name="T66" fmla="*/ 1338 w 1547"/>
              <a:gd name="T67" fmla="*/ 529 h 564"/>
              <a:gd name="T68" fmla="*/ 1402 w 1547"/>
              <a:gd name="T69" fmla="*/ 396 h 564"/>
              <a:gd name="T70" fmla="*/ 1472 w 1547"/>
              <a:gd name="T71" fmla="*/ 244 h 564"/>
              <a:gd name="T72" fmla="*/ 1518 w 1547"/>
              <a:gd name="T73" fmla="*/ 122 h 564"/>
              <a:gd name="T74" fmla="*/ 1547 w 1547"/>
              <a:gd name="T75" fmla="*/ 41 h 5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47"/>
              <a:gd name="T115" fmla="*/ 0 h 564"/>
              <a:gd name="T116" fmla="*/ 1547 w 1547"/>
              <a:gd name="T117" fmla="*/ 564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332 h 564"/>
              <a:gd name="connsiteX12" fmla="*/ 686 w 1547"/>
              <a:gd name="connsiteY12" fmla="*/ 239 h 564"/>
              <a:gd name="connsiteX13" fmla="*/ 727 w 1547"/>
              <a:gd name="connsiteY13" fmla="*/ 99 h 564"/>
              <a:gd name="connsiteX14" fmla="*/ 750 w 1547"/>
              <a:gd name="connsiteY14" fmla="*/ 47 h 564"/>
              <a:gd name="connsiteX15" fmla="*/ 756 w 1547"/>
              <a:gd name="connsiteY15" fmla="*/ 29 h 564"/>
              <a:gd name="connsiteX16" fmla="*/ 768 w 1547"/>
              <a:gd name="connsiteY16" fmla="*/ 76 h 564"/>
              <a:gd name="connsiteX17" fmla="*/ 802 w 1547"/>
              <a:gd name="connsiteY17" fmla="*/ 204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99 h 564"/>
              <a:gd name="connsiteX14" fmla="*/ 750 w 1547"/>
              <a:gd name="connsiteY14" fmla="*/ 47 h 564"/>
              <a:gd name="connsiteX15" fmla="*/ 756 w 1547"/>
              <a:gd name="connsiteY15" fmla="*/ 29 h 564"/>
              <a:gd name="connsiteX16" fmla="*/ 768 w 1547"/>
              <a:gd name="connsiteY16" fmla="*/ 76 h 564"/>
              <a:gd name="connsiteX17" fmla="*/ 802 w 1547"/>
              <a:gd name="connsiteY17" fmla="*/ 204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685 w 1547"/>
              <a:gd name="connsiteY13" fmla="*/ 232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02 w 1547"/>
              <a:gd name="connsiteY18" fmla="*/ 204 h 564"/>
              <a:gd name="connsiteX19" fmla="*/ 843 w 1547"/>
              <a:gd name="connsiteY19" fmla="*/ 320 h 564"/>
              <a:gd name="connsiteX20" fmla="*/ 849 w 1547"/>
              <a:gd name="connsiteY20" fmla="*/ 349 h 564"/>
              <a:gd name="connsiteX21" fmla="*/ 872 w 1547"/>
              <a:gd name="connsiteY21" fmla="*/ 384 h 564"/>
              <a:gd name="connsiteX22" fmla="*/ 925 w 1547"/>
              <a:gd name="connsiteY22" fmla="*/ 477 h 564"/>
              <a:gd name="connsiteX23" fmla="*/ 954 w 1547"/>
              <a:gd name="connsiteY23" fmla="*/ 529 h 564"/>
              <a:gd name="connsiteX24" fmla="*/ 1000 w 1547"/>
              <a:gd name="connsiteY24" fmla="*/ 436 h 564"/>
              <a:gd name="connsiteX25" fmla="*/ 1024 w 1547"/>
              <a:gd name="connsiteY25" fmla="*/ 378 h 564"/>
              <a:gd name="connsiteX26" fmla="*/ 1035 w 1547"/>
              <a:gd name="connsiteY26" fmla="*/ 326 h 564"/>
              <a:gd name="connsiteX27" fmla="*/ 1064 w 1547"/>
              <a:gd name="connsiteY27" fmla="*/ 227 h 564"/>
              <a:gd name="connsiteX28" fmla="*/ 1117 w 1547"/>
              <a:gd name="connsiteY28" fmla="*/ 52 h 564"/>
              <a:gd name="connsiteX29" fmla="*/ 1134 w 1547"/>
              <a:gd name="connsiteY29" fmla="*/ 58 h 564"/>
              <a:gd name="connsiteX30" fmla="*/ 1146 w 1547"/>
              <a:gd name="connsiteY30" fmla="*/ 93 h 564"/>
              <a:gd name="connsiteX31" fmla="*/ 1221 w 1547"/>
              <a:gd name="connsiteY31" fmla="*/ 314 h 564"/>
              <a:gd name="connsiteX32" fmla="*/ 1291 w 1547"/>
              <a:gd name="connsiteY32" fmla="*/ 454 h 564"/>
              <a:gd name="connsiteX33" fmla="*/ 1326 w 1547"/>
              <a:gd name="connsiteY33" fmla="*/ 512 h 564"/>
              <a:gd name="connsiteX34" fmla="*/ 1338 w 1547"/>
              <a:gd name="connsiteY34" fmla="*/ 529 h 564"/>
              <a:gd name="connsiteX35" fmla="*/ 1402 w 1547"/>
              <a:gd name="connsiteY35" fmla="*/ 396 h 564"/>
              <a:gd name="connsiteX36" fmla="*/ 1472 w 1547"/>
              <a:gd name="connsiteY36" fmla="*/ 244 h 564"/>
              <a:gd name="connsiteX37" fmla="*/ 1518 w 1547"/>
              <a:gd name="connsiteY37" fmla="*/ 122 h 564"/>
              <a:gd name="connsiteX38" fmla="*/ 1547 w 1547"/>
              <a:gd name="connsiteY38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02 w 1547"/>
              <a:gd name="connsiteY18" fmla="*/ 204 h 564"/>
              <a:gd name="connsiteX19" fmla="*/ 843 w 1547"/>
              <a:gd name="connsiteY19" fmla="*/ 320 h 564"/>
              <a:gd name="connsiteX20" fmla="*/ 849 w 1547"/>
              <a:gd name="connsiteY20" fmla="*/ 349 h 564"/>
              <a:gd name="connsiteX21" fmla="*/ 872 w 1547"/>
              <a:gd name="connsiteY21" fmla="*/ 384 h 564"/>
              <a:gd name="connsiteX22" fmla="*/ 925 w 1547"/>
              <a:gd name="connsiteY22" fmla="*/ 477 h 564"/>
              <a:gd name="connsiteX23" fmla="*/ 954 w 1547"/>
              <a:gd name="connsiteY23" fmla="*/ 529 h 564"/>
              <a:gd name="connsiteX24" fmla="*/ 1000 w 1547"/>
              <a:gd name="connsiteY24" fmla="*/ 436 h 564"/>
              <a:gd name="connsiteX25" fmla="*/ 1024 w 1547"/>
              <a:gd name="connsiteY25" fmla="*/ 378 h 564"/>
              <a:gd name="connsiteX26" fmla="*/ 1035 w 1547"/>
              <a:gd name="connsiteY26" fmla="*/ 326 h 564"/>
              <a:gd name="connsiteX27" fmla="*/ 1064 w 1547"/>
              <a:gd name="connsiteY27" fmla="*/ 227 h 564"/>
              <a:gd name="connsiteX28" fmla="*/ 1117 w 1547"/>
              <a:gd name="connsiteY28" fmla="*/ 52 h 564"/>
              <a:gd name="connsiteX29" fmla="*/ 1134 w 1547"/>
              <a:gd name="connsiteY29" fmla="*/ 58 h 564"/>
              <a:gd name="connsiteX30" fmla="*/ 1146 w 1547"/>
              <a:gd name="connsiteY30" fmla="*/ 93 h 564"/>
              <a:gd name="connsiteX31" fmla="*/ 1221 w 1547"/>
              <a:gd name="connsiteY31" fmla="*/ 314 h 564"/>
              <a:gd name="connsiteX32" fmla="*/ 1291 w 1547"/>
              <a:gd name="connsiteY32" fmla="*/ 454 h 564"/>
              <a:gd name="connsiteX33" fmla="*/ 1326 w 1547"/>
              <a:gd name="connsiteY33" fmla="*/ 512 h 564"/>
              <a:gd name="connsiteX34" fmla="*/ 1338 w 1547"/>
              <a:gd name="connsiteY34" fmla="*/ 529 h 564"/>
              <a:gd name="connsiteX35" fmla="*/ 1402 w 1547"/>
              <a:gd name="connsiteY35" fmla="*/ 396 h 564"/>
              <a:gd name="connsiteX36" fmla="*/ 1472 w 1547"/>
              <a:gd name="connsiteY36" fmla="*/ 244 h 564"/>
              <a:gd name="connsiteX37" fmla="*/ 1518 w 1547"/>
              <a:gd name="connsiteY37" fmla="*/ 122 h 564"/>
              <a:gd name="connsiteX38" fmla="*/ 1547 w 1547"/>
              <a:gd name="connsiteY38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56 w 1547"/>
              <a:gd name="connsiteY16" fmla="*/ 29 h 564"/>
              <a:gd name="connsiteX17" fmla="*/ 768 w 1547"/>
              <a:gd name="connsiteY17" fmla="*/ 76 h 564"/>
              <a:gd name="connsiteX18" fmla="*/ 843 w 1547"/>
              <a:gd name="connsiteY18" fmla="*/ 320 h 564"/>
              <a:gd name="connsiteX19" fmla="*/ 849 w 1547"/>
              <a:gd name="connsiteY19" fmla="*/ 349 h 564"/>
              <a:gd name="connsiteX20" fmla="*/ 872 w 1547"/>
              <a:gd name="connsiteY20" fmla="*/ 384 h 564"/>
              <a:gd name="connsiteX21" fmla="*/ 925 w 1547"/>
              <a:gd name="connsiteY21" fmla="*/ 477 h 564"/>
              <a:gd name="connsiteX22" fmla="*/ 954 w 1547"/>
              <a:gd name="connsiteY22" fmla="*/ 529 h 564"/>
              <a:gd name="connsiteX23" fmla="*/ 1000 w 1547"/>
              <a:gd name="connsiteY23" fmla="*/ 436 h 564"/>
              <a:gd name="connsiteX24" fmla="*/ 1024 w 1547"/>
              <a:gd name="connsiteY24" fmla="*/ 378 h 564"/>
              <a:gd name="connsiteX25" fmla="*/ 1035 w 1547"/>
              <a:gd name="connsiteY25" fmla="*/ 326 h 564"/>
              <a:gd name="connsiteX26" fmla="*/ 1064 w 1547"/>
              <a:gd name="connsiteY26" fmla="*/ 227 h 564"/>
              <a:gd name="connsiteX27" fmla="*/ 1117 w 1547"/>
              <a:gd name="connsiteY27" fmla="*/ 52 h 564"/>
              <a:gd name="connsiteX28" fmla="*/ 1134 w 1547"/>
              <a:gd name="connsiteY28" fmla="*/ 58 h 564"/>
              <a:gd name="connsiteX29" fmla="*/ 1146 w 1547"/>
              <a:gd name="connsiteY29" fmla="*/ 93 h 564"/>
              <a:gd name="connsiteX30" fmla="*/ 1221 w 1547"/>
              <a:gd name="connsiteY30" fmla="*/ 314 h 564"/>
              <a:gd name="connsiteX31" fmla="*/ 1291 w 1547"/>
              <a:gd name="connsiteY31" fmla="*/ 454 h 564"/>
              <a:gd name="connsiteX32" fmla="*/ 1326 w 1547"/>
              <a:gd name="connsiteY32" fmla="*/ 512 h 564"/>
              <a:gd name="connsiteX33" fmla="*/ 1338 w 1547"/>
              <a:gd name="connsiteY33" fmla="*/ 529 h 564"/>
              <a:gd name="connsiteX34" fmla="*/ 1402 w 1547"/>
              <a:gd name="connsiteY34" fmla="*/ 396 h 564"/>
              <a:gd name="connsiteX35" fmla="*/ 1472 w 1547"/>
              <a:gd name="connsiteY35" fmla="*/ 244 h 564"/>
              <a:gd name="connsiteX36" fmla="*/ 1518 w 1547"/>
              <a:gd name="connsiteY36" fmla="*/ 122 h 564"/>
              <a:gd name="connsiteX37" fmla="*/ 1547 w 1547"/>
              <a:gd name="connsiteY37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27 w 1547"/>
              <a:gd name="connsiteY14" fmla="*/ 99 h 564"/>
              <a:gd name="connsiteX15" fmla="*/ 750 w 1547"/>
              <a:gd name="connsiteY15" fmla="*/ 47 h 564"/>
              <a:gd name="connsiteX16" fmla="*/ 768 w 1547"/>
              <a:gd name="connsiteY16" fmla="*/ 76 h 564"/>
              <a:gd name="connsiteX17" fmla="*/ 843 w 1547"/>
              <a:gd name="connsiteY17" fmla="*/ 320 h 564"/>
              <a:gd name="connsiteX18" fmla="*/ 849 w 1547"/>
              <a:gd name="connsiteY18" fmla="*/ 349 h 564"/>
              <a:gd name="connsiteX19" fmla="*/ 872 w 1547"/>
              <a:gd name="connsiteY19" fmla="*/ 384 h 564"/>
              <a:gd name="connsiteX20" fmla="*/ 925 w 1547"/>
              <a:gd name="connsiteY20" fmla="*/ 477 h 564"/>
              <a:gd name="connsiteX21" fmla="*/ 954 w 1547"/>
              <a:gd name="connsiteY21" fmla="*/ 529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384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1000 w 1547"/>
              <a:gd name="connsiteY21" fmla="*/ 436 h 564"/>
              <a:gd name="connsiteX22" fmla="*/ 1024 w 1547"/>
              <a:gd name="connsiteY22" fmla="*/ 378 h 564"/>
              <a:gd name="connsiteX23" fmla="*/ 1035 w 1547"/>
              <a:gd name="connsiteY23" fmla="*/ 326 h 564"/>
              <a:gd name="connsiteX24" fmla="*/ 1064 w 1547"/>
              <a:gd name="connsiteY24" fmla="*/ 227 h 564"/>
              <a:gd name="connsiteX25" fmla="*/ 1117 w 1547"/>
              <a:gd name="connsiteY25" fmla="*/ 52 h 564"/>
              <a:gd name="connsiteX26" fmla="*/ 1134 w 1547"/>
              <a:gd name="connsiteY26" fmla="*/ 58 h 564"/>
              <a:gd name="connsiteX27" fmla="*/ 1146 w 1547"/>
              <a:gd name="connsiteY27" fmla="*/ 93 h 564"/>
              <a:gd name="connsiteX28" fmla="*/ 1221 w 1547"/>
              <a:gd name="connsiteY28" fmla="*/ 314 h 564"/>
              <a:gd name="connsiteX29" fmla="*/ 1291 w 1547"/>
              <a:gd name="connsiteY29" fmla="*/ 454 h 564"/>
              <a:gd name="connsiteX30" fmla="*/ 1326 w 1547"/>
              <a:gd name="connsiteY30" fmla="*/ 512 h 564"/>
              <a:gd name="connsiteX31" fmla="*/ 1338 w 1547"/>
              <a:gd name="connsiteY31" fmla="*/ 529 h 564"/>
              <a:gd name="connsiteX32" fmla="*/ 1402 w 1547"/>
              <a:gd name="connsiteY32" fmla="*/ 396 h 564"/>
              <a:gd name="connsiteX33" fmla="*/ 1472 w 1547"/>
              <a:gd name="connsiteY33" fmla="*/ 244 h 564"/>
              <a:gd name="connsiteX34" fmla="*/ 1518 w 1547"/>
              <a:gd name="connsiteY34" fmla="*/ 122 h 564"/>
              <a:gd name="connsiteX35" fmla="*/ 1547 w 1547"/>
              <a:gd name="connsiteY35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1000 w 1547"/>
              <a:gd name="connsiteY21" fmla="*/ 436 h 564"/>
              <a:gd name="connsiteX22" fmla="*/ 1024 w 1547"/>
              <a:gd name="connsiteY22" fmla="*/ 378 h 564"/>
              <a:gd name="connsiteX23" fmla="*/ 1035 w 1547"/>
              <a:gd name="connsiteY23" fmla="*/ 326 h 564"/>
              <a:gd name="connsiteX24" fmla="*/ 1064 w 1547"/>
              <a:gd name="connsiteY24" fmla="*/ 227 h 564"/>
              <a:gd name="connsiteX25" fmla="*/ 1117 w 1547"/>
              <a:gd name="connsiteY25" fmla="*/ 52 h 564"/>
              <a:gd name="connsiteX26" fmla="*/ 1134 w 1547"/>
              <a:gd name="connsiteY26" fmla="*/ 58 h 564"/>
              <a:gd name="connsiteX27" fmla="*/ 1146 w 1547"/>
              <a:gd name="connsiteY27" fmla="*/ 93 h 564"/>
              <a:gd name="connsiteX28" fmla="*/ 1221 w 1547"/>
              <a:gd name="connsiteY28" fmla="*/ 314 h 564"/>
              <a:gd name="connsiteX29" fmla="*/ 1291 w 1547"/>
              <a:gd name="connsiteY29" fmla="*/ 454 h 564"/>
              <a:gd name="connsiteX30" fmla="*/ 1326 w 1547"/>
              <a:gd name="connsiteY30" fmla="*/ 512 h 564"/>
              <a:gd name="connsiteX31" fmla="*/ 1338 w 1547"/>
              <a:gd name="connsiteY31" fmla="*/ 529 h 564"/>
              <a:gd name="connsiteX32" fmla="*/ 1402 w 1547"/>
              <a:gd name="connsiteY32" fmla="*/ 396 h 564"/>
              <a:gd name="connsiteX33" fmla="*/ 1472 w 1547"/>
              <a:gd name="connsiteY33" fmla="*/ 244 h 564"/>
              <a:gd name="connsiteX34" fmla="*/ 1518 w 1547"/>
              <a:gd name="connsiteY34" fmla="*/ 122 h 564"/>
              <a:gd name="connsiteX35" fmla="*/ 1547 w 1547"/>
              <a:gd name="connsiteY35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529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482 w 1547"/>
              <a:gd name="connsiteY10" fmla="*/ 55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566 w 1547"/>
              <a:gd name="connsiteY10" fmla="*/ 367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95 h 564"/>
              <a:gd name="connsiteX10" fmla="*/ 524 w 1547"/>
              <a:gd name="connsiteY10" fmla="*/ 31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64 h 564"/>
              <a:gd name="connsiteX1" fmla="*/ 29 w 1547"/>
              <a:gd name="connsiteY1" fmla="*/ 495 h 564"/>
              <a:gd name="connsiteX2" fmla="*/ 64 w 1547"/>
              <a:gd name="connsiteY2" fmla="*/ 425 h 564"/>
              <a:gd name="connsiteX3" fmla="*/ 133 w 1547"/>
              <a:gd name="connsiteY3" fmla="*/ 273 h 564"/>
              <a:gd name="connsiteX4" fmla="*/ 174 w 1547"/>
              <a:gd name="connsiteY4" fmla="*/ 198 h 564"/>
              <a:gd name="connsiteX5" fmla="*/ 203 w 1547"/>
              <a:gd name="connsiteY5" fmla="*/ 122 h 564"/>
              <a:gd name="connsiteX6" fmla="*/ 279 w 1547"/>
              <a:gd name="connsiteY6" fmla="*/ 0 h 564"/>
              <a:gd name="connsiteX7" fmla="*/ 349 w 1547"/>
              <a:gd name="connsiteY7" fmla="*/ 204 h 564"/>
              <a:gd name="connsiteX8" fmla="*/ 378 w 1547"/>
              <a:gd name="connsiteY8" fmla="*/ 285 h 564"/>
              <a:gd name="connsiteX9" fmla="*/ 448 w 1547"/>
              <a:gd name="connsiteY9" fmla="*/ 447 h 564"/>
              <a:gd name="connsiteX10" fmla="*/ 524 w 1547"/>
              <a:gd name="connsiteY10" fmla="*/ 319 h 564"/>
              <a:gd name="connsiteX11" fmla="*/ 645 w 1547"/>
              <a:gd name="connsiteY11" fmla="*/ 428 h 564"/>
              <a:gd name="connsiteX12" fmla="*/ 686 w 1547"/>
              <a:gd name="connsiteY12" fmla="*/ 239 h 564"/>
              <a:gd name="connsiteX13" fmla="*/ 727 w 1547"/>
              <a:gd name="connsiteY13" fmla="*/ 328 h 564"/>
              <a:gd name="connsiteX14" fmla="*/ 750 w 1547"/>
              <a:gd name="connsiteY14" fmla="*/ 47 h 564"/>
              <a:gd name="connsiteX15" fmla="*/ 768 w 1547"/>
              <a:gd name="connsiteY15" fmla="*/ 76 h 564"/>
              <a:gd name="connsiteX16" fmla="*/ 843 w 1547"/>
              <a:gd name="connsiteY16" fmla="*/ 320 h 564"/>
              <a:gd name="connsiteX17" fmla="*/ 849 w 1547"/>
              <a:gd name="connsiteY17" fmla="*/ 349 h 564"/>
              <a:gd name="connsiteX18" fmla="*/ 872 w 1547"/>
              <a:gd name="connsiteY18" fmla="*/ 240 h 564"/>
              <a:gd name="connsiteX19" fmla="*/ 925 w 1547"/>
              <a:gd name="connsiteY19" fmla="*/ 477 h 564"/>
              <a:gd name="connsiteX20" fmla="*/ 954 w 1547"/>
              <a:gd name="connsiteY20" fmla="*/ 385 h 564"/>
              <a:gd name="connsiteX21" fmla="*/ 951 w 1547"/>
              <a:gd name="connsiteY21" fmla="*/ 381 h 564"/>
              <a:gd name="connsiteX22" fmla="*/ 1000 w 1547"/>
              <a:gd name="connsiteY22" fmla="*/ 436 h 564"/>
              <a:gd name="connsiteX23" fmla="*/ 1024 w 1547"/>
              <a:gd name="connsiteY23" fmla="*/ 378 h 564"/>
              <a:gd name="connsiteX24" fmla="*/ 1035 w 1547"/>
              <a:gd name="connsiteY24" fmla="*/ 326 h 564"/>
              <a:gd name="connsiteX25" fmla="*/ 1064 w 1547"/>
              <a:gd name="connsiteY25" fmla="*/ 227 h 564"/>
              <a:gd name="connsiteX26" fmla="*/ 1117 w 1547"/>
              <a:gd name="connsiteY26" fmla="*/ 52 h 564"/>
              <a:gd name="connsiteX27" fmla="*/ 1134 w 1547"/>
              <a:gd name="connsiteY27" fmla="*/ 58 h 564"/>
              <a:gd name="connsiteX28" fmla="*/ 1146 w 1547"/>
              <a:gd name="connsiteY28" fmla="*/ 93 h 564"/>
              <a:gd name="connsiteX29" fmla="*/ 1221 w 1547"/>
              <a:gd name="connsiteY29" fmla="*/ 314 h 564"/>
              <a:gd name="connsiteX30" fmla="*/ 1291 w 1547"/>
              <a:gd name="connsiteY30" fmla="*/ 454 h 564"/>
              <a:gd name="connsiteX31" fmla="*/ 1326 w 1547"/>
              <a:gd name="connsiteY31" fmla="*/ 512 h 564"/>
              <a:gd name="connsiteX32" fmla="*/ 1338 w 1547"/>
              <a:gd name="connsiteY32" fmla="*/ 529 h 564"/>
              <a:gd name="connsiteX33" fmla="*/ 1402 w 1547"/>
              <a:gd name="connsiteY33" fmla="*/ 396 h 564"/>
              <a:gd name="connsiteX34" fmla="*/ 1472 w 1547"/>
              <a:gd name="connsiteY34" fmla="*/ 244 h 564"/>
              <a:gd name="connsiteX35" fmla="*/ 1518 w 1547"/>
              <a:gd name="connsiteY35" fmla="*/ 122 h 564"/>
              <a:gd name="connsiteX36" fmla="*/ 1547 w 1547"/>
              <a:gd name="connsiteY36" fmla="*/ 41 h 564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242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279 w 1547"/>
              <a:gd name="connsiteY6" fmla="*/ 113 h 533"/>
              <a:gd name="connsiteX7" fmla="*/ 349 w 1547"/>
              <a:gd name="connsiteY7" fmla="*/ 173 h 533"/>
              <a:gd name="connsiteX8" fmla="*/ 378 w 1547"/>
              <a:gd name="connsiteY8" fmla="*/ 254 h 533"/>
              <a:gd name="connsiteX9" fmla="*/ 448 w 1547"/>
              <a:gd name="connsiteY9" fmla="*/ 416 h 533"/>
              <a:gd name="connsiteX10" fmla="*/ 524 w 1547"/>
              <a:gd name="connsiteY10" fmla="*/ 288 h 533"/>
              <a:gd name="connsiteX11" fmla="*/ 645 w 1547"/>
              <a:gd name="connsiteY11" fmla="*/ 397 h 533"/>
              <a:gd name="connsiteX12" fmla="*/ 686 w 1547"/>
              <a:gd name="connsiteY12" fmla="*/ 208 h 533"/>
              <a:gd name="connsiteX13" fmla="*/ 727 w 1547"/>
              <a:gd name="connsiteY13" fmla="*/ 297 h 533"/>
              <a:gd name="connsiteX14" fmla="*/ 750 w 1547"/>
              <a:gd name="connsiteY14" fmla="*/ 16 h 533"/>
              <a:gd name="connsiteX15" fmla="*/ 768 w 1547"/>
              <a:gd name="connsiteY15" fmla="*/ 45 h 533"/>
              <a:gd name="connsiteX16" fmla="*/ 843 w 1547"/>
              <a:gd name="connsiteY16" fmla="*/ 289 h 533"/>
              <a:gd name="connsiteX17" fmla="*/ 849 w 1547"/>
              <a:gd name="connsiteY17" fmla="*/ 318 h 533"/>
              <a:gd name="connsiteX18" fmla="*/ 872 w 1547"/>
              <a:gd name="connsiteY18" fmla="*/ 209 h 533"/>
              <a:gd name="connsiteX19" fmla="*/ 925 w 1547"/>
              <a:gd name="connsiteY19" fmla="*/ 446 h 533"/>
              <a:gd name="connsiteX20" fmla="*/ 954 w 1547"/>
              <a:gd name="connsiteY20" fmla="*/ 354 h 533"/>
              <a:gd name="connsiteX21" fmla="*/ 951 w 1547"/>
              <a:gd name="connsiteY21" fmla="*/ 350 h 533"/>
              <a:gd name="connsiteX22" fmla="*/ 1000 w 1547"/>
              <a:gd name="connsiteY22" fmla="*/ 405 h 533"/>
              <a:gd name="connsiteX23" fmla="*/ 1024 w 1547"/>
              <a:gd name="connsiteY23" fmla="*/ 347 h 533"/>
              <a:gd name="connsiteX24" fmla="*/ 1035 w 1547"/>
              <a:gd name="connsiteY24" fmla="*/ 295 h 533"/>
              <a:gd name="connsiteX25" fmla="*/ 1064 w 1547"/>
              <a:gd name="connsiteY25" fmla="*/ 196 h 533"/>
              <a:gd name="connsiteX26" fmla="*/ 1117 w 1547"/>
              <a:gd name="connsiteY26" fmla="*/ 21 h 533"/>
              <a:gd name="connsiteX27" fmla="*/ 1134 w 1547"/>
              <a:gd name="connsiteY27" fmla="*/ 27 h 533"/>
              <a:gd name="connsiteX28" fmla="*/ 1146 w 1547"/>
              <a:gd name="connsiteY28" fmla="*/ 62 h 533"/>
              <a:gd name="connsiteX29" fmla="*/ 1221 w 1547"/>
              <a:gd name="connsiteY29" fmla="*/ 283 h 533"/>
              <a:gd name="connsiteX30" fmla="*/ 1291 w 1547"/>
              <a:gd name="connsiteY30" fmla="*/ 423 h 533"/>
              <a:gd name="connsiteX31" fmla="*/ 1326 w 1547"/>
              <a:gd name="connsiteY31" fmla="*/ 481 h 533"/>
              <a:gd name="connsiteX32" fmla="*/ 1338 w 1547"/>
              <a:gd name="connsiteY32" fmla="*/ 498 h 533"/>
              <a:gd name="connsiteX33" fmla="*/ 1402 w 1547"/>
              <a:gd name="connsiteY33" fmla="*/ 365 h 533"/>
              <a:gd name="connsiteX34" fmla="*/ 1472 w 1547"/>
              <a:gd name="connsiteY34" fmla="*/ 213 h 533"/>
              <a:gd name="connsiteX35" fmla="*/ 1518 w 1547"/>
              <a:gd name="connsiteY35" fmla="*/ 91 h 533"/>
              <a:gd name="connsiteX36" fmla="*/ 1547 w 1547"/>
              <a:gd name="connsiteY36" fmla="*/ 10 h 533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146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279 w 1547"/>
              <a:gd name="connsiteY6" fmla="*/ 113 h 533"/>
              <a:gd name="connsiteX7" fmla="*/ 349 w 1547"/>
              <a:gd name="connsiteY7" fmla="*/ 173 h 533"/>
              <a:gd name="connsiteX8" fmla="*/ 378 w 1547"/>
              <a:gd name="connsiteY8" fmla="*/ 254 h 533"/>
              <a:gd name="connsiteX9" fmla="*/ 448 w 1547"/>
              <a:gd name="connsiteY9" fmla="*/ 416 h 533"/>
              <a:gd name="connsiteX10" fmla="*/ 524 w 1547"/>
              <a:gd name="connsiteY10" fmla="*/ 288 h 533"/>
              <a:gd name="connsiteX11" fmla="*/ 645 w 1547"/>
              <a:gd name="connsiteY11" fmla="*/ 397 h 533"/>
              <a:gd name="connsiteX12" fmla="*/ 686 w 1547"/>
              <a:gd name="connsiteY12" fmla="*/ 208 h 533"/>
              <a:gd name="connsiteX13" fmla="*/ 727 w 1547"/>
              <a:gd name="connsiteY13" fmla="*/ 297 h 533"/>
              <a:gd name="connsiteX14" fmla="*/ 750 w 1547"/>
              <a:gd name="connsiteY14" fmla="*/ 16 h 533"/>
              <a:gd name="connsiteX15" fmla="*/ 768 w 1547"/>
              <a:gd name="connsiteY15" fmla="*/ 45 h 533"/>
              <a:gd name="connsiteX16" fmla="*/ 843 w 1547"/>
              <a:gd name="connsiteY16" fmla="*/ 289 h 533"/>
              <a:gd name="connsiteX17" fmla="*/ 849 w 1547"/>
              <a:gd name="connsiteY17" fmla="*/ 318 h 533"/>
              <a:gd name="connsiteX18" fmla="*/ 872 w 1547"/>
              <a:gd name="connsiteY18" fmla="*/ 209 h 533"/>
              <a:gd name="connsiteX19" fmla="*/ 925 w 1547"/>
              <a:gd name="connsiteY19" fmla="*/ 446 h 533"/>
              <a:gd name="connsiteX20" fmla="*/ 954 w 1547"/>
              <a:gd name="connsiteY20" fmla="*/ 354 h 533"/>
              <a:gd name="connsiteX21" fmla="*/ 951 w 1547"/>
              <a:gd name="connsiteY21" fmla="*/ 350 h 533"/>
              <a:gd name="connsiteX22" fmla="*/ 1000 w 1547"/>
              <a:gd name="connsiteY22" fmla="*/ 405 h 533"/>
              <a:gd name="connsiteX23" fmla="*/ 1024 w 1547"/>
              <a:gd name="connsiteY23" fmla="*/ 347 h 533"/>
              <a:gd name="connsiteX24" fmla="*/ 1035 w 1547"/>
              <a:gd name="connsiteY24" fmla="*/ 295 h 533"/>
              <a:gd name="connsiteX25" fmla="*/ 1064 w 1547"/>
              <a:gd name="connsiteY25" fmla="*/ 196 h 533"/>
              <a:gd name="connsiteX26" fmla="*/ 1117 w 1547"/>
              <a:gd name="connsiteY26" fmla="*/ 21 h 533"/>
              <a:gd name="connsiteX27" fmla="*/ 1134 w 1547"/>
              <a:gd name="connsiteY27" fmla="*/ 27 h 533"/>
              <a:gd name="connsiteX28" fmla="*/ 1146 w 1547"/>
              <a:gd name="connsiteY28" fmla="*/ 62 h 533"/>
              <a:gd name="connsiteX29" fmla="*/ 1221 w 1547"/>
              <a:gd name="connsiteY29" fmla="*/ 283 h 533"/>
              <a:gd name="connsiteX30" fmla="*/ 1291 w 1547"/>
              <a:gd name="connsiteY30" fmla="*/ 423 h 533"/>
              <a:gd name="connsiteX31" fmla="*/ 1326 w 1547"/>
              <a:gd name="connsiteY31" fmla="*/ 481 h 533"/>
              <a:gd name="connsiteX32" fmla="*/ 1338 w 1547"/>
              <a:gd name="connsiteY32" fmla="*/ 498 h 533"/>
              <a:gd name="connsiteX33" fmla="*/ 1402 w 1547"/>
              <a:gd name="connsiteY33" fmla="*/ 365 h 533"/>
              <a:gd name="connsiteX34" fmla="*/ 1472 w 1547"/>
              <a:gd name="connsiteY34" fmla="*/ 213 h 533"/>
              <a:gd name="connsiteX35" fmla="*/ 1518 w 1547"/>
              <a:gd name="connsiteY35" fmla="*/ 91 h 533"/>
              <a:gd name="connsiteX36" fmla="*/ 1547 w 1547"/>
              <a:gd name="connsiteY36" fmla="*/ 10 h 533"/>
              <a:gd name="connsiteX0" fmla="*/ 0 w 1547"/>
              <a:gd name="connsiteY0" fmla="*/ 533 h 533"/>
              <a:gd name="connsiteX1" fmla="*/ 29 w 1547"/>
              <a:gd name="connsiteY1" fmla="*/ 464 h 533"/>
              <a:gd name="connsiteX2" fmla="*/ 64 w 1547"/>
              <a:gd name="connsiteY2" fmla="*/ 394 h 533"/>
              <a:gd name="connsiteX3" fmla="*/ 133 w 1547"/>
              <a:gd name="connsiteY3" fmla="*/ 146 h 533"/>
              <a:gd name="connsiteX4" fmla="*/ 174 w 1547"/>
              <a:gd name="connsiteY4" fmla="*/ 167 h 533"/>
              <a:gd name="connsiteX5" fmla="*/ 203 w 1547"/>
              <a:gd name="connsiteY5" fmla="*/ 91 h 533"/>
              <a:gd name="connsiteX6" fmla="*/ 349 w 1547"/>
              <a:gd name="connsiteY6" fmla="*/ 173 h 533"/>
              <a:gd name="connsiteX7" fmla="*/ 378 w 1547"/>
              <a:gd name="connsiteY7" fmla="*/ 254 h 533"/>
              <a:gd name="connsiteX8" fmla="*/ 448 w 1547"/>
              <a:gd name="connsiteY8" fmla="*/ 416 h 533"/>
              <a:gd name="connsiteX9" fmla="*/ 524 w 1547"/>
              <a:gd name="connsiteY9" fmla="*/ 288 h 533"/>
              <a:gd name="connsiteX10" fmla="*/ 645 w 1547"/>
              <a:gd name="connsiteY10" fmla="*/ 397 h 533"/>
              <a:gd name="connsiteX11" fmla="*/ 686 w 1547"/>
              <a:gd name="connsiteY11" fmla="*/ 208 h 533"/>
              <a:gd name="connsiteX12" fmla="*/ 727 w 1547"/>
              <a:gd name="connsiteY12" fmla="*/ 297 h 533"/>
              <a:gd name="connsiteX13" fmla="*/ 750 w 1547"/>
              <a:gd name="connsiteY13" fmla="*/ 16 h 533"/>
              <a:gd name="connsiteX14" fmla="*/ 768 w 1547"/>
              <a:gd name="connsiteY14" fmla="*/ 45 h 533"/>
              <a:gd name="connsiteX15" fmla="*/ 843 w 1547"/>
              <a:gd name="connsiteY15" fmla="*/ 289 h 533"/>
              <a:gd name="connsiteX16" fmla="*/ 849 w 1547"/>
              <a:gd name="connsiteY16" fmla="*/ 318 h 533"/>
              <a:gd name="connsiteX17" fmla="*/ 872 w 1547"/>
              <a:gd name="connsiteY17" fmla="*/ 209 h 533"/>
              <a:gd name="connsiteX18" fmla="*/ 925 w 1547"/>
              <a:gd name="connsiteY18" fmla="*/ 446 h 533"/>
              <a:gd name="connsiteX19" fmla="*/ 954 w 1547"/>
              <a:gd name="connsiteY19" fmla="*/ 354 h 533"/>
              <a:gd name="connsiteX20" fmla="*/ 951 w 1547"/>
              <a:gd name="connsiteY20" fmla="*/ 350 h 533"/>
              <a:gd name="connsiteX21" fmla="*/ 1000 w 1547"/>
              <a:gd name="connsiteY21" fmla="*/ 405 h 533"/>
              <a:gd name="connsiteX22" fmla="*/ 1024 w 1547"/>
              <a:gd name="connsiteY22" fmla="*/ 347 h 533"/>
              <a:gd name="connsiteX23" fmla="*/ 1035 w 1547"/>
              <a:gd name="connsiteY23" fmla="*/ 295 h 533"/>
              <a:gd name="connsiteX24" fmla="*/ 1064 w 1547"/>
              <a:gd name="connsiteY24" fmla="*/ 196 h 533"/>
              <a:gd name="connsiteX25" fmla="*/ 1117 w 1547"/>
              <a:gd name="connsiteY25" fmla="*/ 21 h 533"/>
              <a:gd name="connsiteX26" fmla="*/ 1134 w 1547"/>
              <a:gd name="connsiteY26" fmla="*/ 27 h 533"/>
              <a:gd name="connsiteX27" fmla="*/ 1146 w 1547"/>
              <a:gd name="connsiteY27" fmla="*/ 62 h 533"/>
              <a:gd name="connsiteX28" fmla="*/ 1221 w 1547"/>
              <a:gd name="connsiteY28" fmla="*/ 283 h 533"/>
              <a:gd name="connsiteX29" fmla="*/ 1291 w 1547"/>
              <a:gd name="connsiteY29" fmla="*/ 423 h 533"/>
              <a:gd name="connsiteX30" fmla="*/ 1326 w 1547"/>
              <a:gd name="connsiteY30" fmla="*/ 481 h 533"/>
              <a:gd name="connsiteX31" fmla="*/ 1338 w 1547"/>
              <a:gd name="connsiteY31" fmla="*/ 498 h 533"/>
              <a:gd name="connsiteX32" fmla="*/ 1402 w 1547"/>
              <a:gd name="connsiteY32" fmla="*/ 365 h 533"/>
              <a:gd name="connsiteX33" fmla="*/ 1472 w 1547"/>
              <a:gd name="connsiteY33" fmla="*/ 213 h 533"/>
              <a:gd name="connsiteX34" fmla="*/ 1518 w 1547"/>
              <a:gd name="connsiteY34" fmla="*/ 91 h 533"/>
              <a:gd name="connsiteX35" fmla="*/ 1547 w 1547"/>
              <a:gd name="connsiteY35" fmla="*/ 10 h 53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326 w 1547"/>
              <a:gd name="connsiteY29" fmla="*/ 471 h 523"/>
              <a:gd name="connsiteX30" fmla="*/ 1338 w 1547"/>
              <a:gd name="connsiteY30" fmla="*/ 488 h 523"/>
              <a:gd name="connsiteX31" fmla="*/ 1402 w 1547"/>
              <a:gd name="connsiteY31" fmla="*/ 355 h 523"/>
              <a:gd name="connsiteX32" fmla="*/ 1472 w 1547"/>
              <a:gd name="connsiteY32" fmla="*/ 203 h 523"/>
              <a:gd name="connsiteX33" fmla="*/ 1518 w 1547"/>
              <a:gd name="connsiteY33" fmla="*/ 81 h 523"/>
              <a:gd name="connsiteX34" fmla="*/ 1547 w 1547"/>
              <a:gd name="connsiteY34" fmla="*/ 0 h 52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326 w 1547"/>
              <a:gd name="connsiteY29" fmla="*/ 471 h 523"/>
              <a:gd name="connsiteX30" fmla="*/ 1402 w 1547"/>
              <a:gd name="connsiteY30" fmla="*/ 355 h 523"/>
              <a:gd name="connsiteX31" fmla="*/ 1472 w 1547"/>
              <a:gd name="connsiteY31" fmla="*/ 203 h 523"/>
              <a:gd name="connsiteX32" fmla="*/ 1518 w 1547"/>
              <a:gd name="connsiteY32" fmla="*/ 81 h 523"/>
              <a:gd name="connsiteX33" fmla="*/ 1547 w 1547"/>
              <a:gd name="connsiteY33" fmla="*/ 0 h 523"/>
              <a:gd name="connsiteX0" fmla="*/ 0 w 1547"/>
              <a:gd name="connsiteY0" fmla="*/ 523 h 523"/>
              <a:gd name="connsiteX1" fmla="*/ 29 w 1547"/>
              <a:gd name="connsiteY1" fmla="*/ 454 h 523"/>
              <a:gd name="connsiteX2" fmla="*/ 64 w 1547"/>
              <a:gd name="connsiteY2" fmla="*/ 384 h 523"/>
              <a:gd name="connsiteX3" fmla="*/ 133 w 1547"/>
              <a:gd name="connsiteY3" fmla="*/ 136 h 523"/>
              <a:gd name="connsiteX4" fmla="*/ 174 w 1547"/>
              <a:gd name="connsiteY4" fmla="*/ 157 h 523"/>
              <a:gd name="connsiteX5" fmla="*/ 203 w 1547"/>
              <a:gd name="connsiteY5" fmla="*/ 81 h 523"/>
              <a:gd name="connsiteX6" fmla="*/ 349 w 1547"/>
              <a:gd name="connsiteY6" fmla="*/ 163 h 523"/>
              <a:gd name="connsiteX7" fmla="*/ 378 w 1547"/>
              <a:gd name="connsiteY7" fmla="*/ 244 h 523"/>
              <a:gd name="connsiteX8" fmla="*/ 448 w 1547"/>
              <a:gd name="connsiteY8" fmla="*/ 406 h 523"/>
              <a:gd name="connsiteX9" fmla="*/ 524 w 1547"/>
              <a:gd name="connsiteY9" fmla="*/ 278 h 523"/>
              <a:gd name="connsiteX10" fmla="*/ 645 w 1547"/>
              <a:gd name="connsiteY10" fmla="*/ 387 h 523"/>
              <a:gd name="connsiteX11" fmla="*/ 686 w 1547"/>
              <a:gd name="connsiteY11" fmla="*/ 198 h 523"/>
              <a:gd name="connsiteX12" fmla="*/ 727 w 1547"/>
              <a:gd name="connsiteY12" fmla="*/ 287 h 523"/>
              <a:gd name="connsiteX13" fmla="*/ 768 w 1547"/>
              <a:gd name="connsiteY13" fmla="*/ 35 h 523"/>
              <a:gd name="connsiteX14" fmla="*/ 843 w 1547"/>
              <a:gd name="connsiteY14" fmla="*/ 279 h 523"/>
              <a:gd name="connsiteX15" fmla="*/ 849 w 1547"/>
              <a:gd name="connsiteY15" fmla="*/ 308 h 523"/>
              <a:gd name="connsiteX16" fmla="*/ 872 w 1547"/>
              <a:gd name="connsiteY16" fmla="*/ 199 h 523"/>
              <a:gd name="connsiteX17" fmla="*/ 925 w 1547"/>
              <a:gd name="connsiteY17" fmla="*/ 436 h 523"/>
              <a:gd name="connsiteX18" fmla="*/ 954 w 1547"/>
              <a:gd name="connsiteY18" fmla="*/ 344 h 523"/>
              <a:gd name="connsiteX19" fmla="*/ 951 w 1547"/>
              <a:gd name="connsiteY19" fmla="*/ 340 h 523"/>
              <a:gd name="connsiteX20" fmla="*/ 1000 w 1547"/>
              <a:gd name="connsiteY20" fmla="*/ 395 h 523"/>
              <a:gd name="connsiteX21" fmla="*/ 1024 w 1547"/>
              <a:gd name="connsiteY21" fmla="*/ 337 h 523"/>
              <a:gd name="connsiteX22" fmla="*/ 1035 w 1547"/>
              <a:gd name="connsiteY22" fmla="*/ 285 h 523"/>
              <a:gd name="connsiteX23" fmla="*/ 1064 w 1547"/>
              <a:gd name="connsiteY23" fmla="*/ 186 h 523"/>
              <a:gd name="connsiteX24" fmla="*/ 1117 w 1547"/>
              <a:gd name="connsiteY24" fmla="*/ 11 h 523"/>
              <a:gd name="connsiteX25" fmla="*/ 1134 w 1547"/>
              <a:gd name="connsiteY25" fmla="*/ 17 h 523"/>
              <a:gd name="connsiteX26" fmla="*/ 1146 w 1547"/>
              <a:gd name="connsiteY26" fmla="*/ 52 h 523"/>
              <a:gd name="connsiteX27" fmla="*/ 1221 w 1547"/>
              <a:gd name="connsiteY27" fmla="*/ 273 h 523"/>
              <a:gd name="connsiteX28" fmla="*/ 1291 w 1547"/>
              <a:gd name="connsiteY28" fmla="*/ 413 h 523"/>
              <a:gd name="connsiteX29" fmla="*/ 1402 w 1547"/>
              <a:gd name="connsiteY29" fmla="*/ 355 h 523"/>
              <a:gd name="connsiteX30" fmla="*/ 1472 w 1547"/>
              <a:gd name="connsiteY30" fmla="*/ 203 h 523"/>
              <a:gd name="connsiteX31" fmla="*/ 1518 w 1547"/>
              <a:gd name="connsiteY31" fmla="*/ 81 h 523"/>
              <a:gd name="connsiteX32" fmla="*/ 1547 w 1547"/>
              <a:gd name="connsiteY32" fmla="*/ 0 h 523"/>
              <a:gd name="connsiteX0" fmla="*/ 0 w 1518"/>
              <a:gd name="connsiteY0" fmla="*/ 512 h 512"/>
              <a:gd name="connsiteX1" fmla="*/ 29 w 1518"/>
              <a:gd name="connsiteY1" fmla="*/ 443 h 512"/>
              <a:gd name="connsiteX2" fmla="*/ 64 w 1518"/>
              <a:gd name="connsiteY2" fmla="*/ 373 h 512"/>
              <a:gd name="connsiteX3" fmla="*/ 133 w 1518"/>
              <a:gd name="connsiteY3" fmla="*/ 125 h 512"/>
              <a:gd name="connsiteX4" fmla="*/ 174 w 1518"/>
              <a:gd name="connsiteY4" fmla="*/ 146 h 512"/>
              <a:gd name="connsiteX5" fmla="*/ 203 w 1518"/>
              <a:gd name="connsiteY5" fmla="*/ 70 h 512"/>
              <a:gd name="connsiteX6" fmla="*/ 349 w 1518"/>
              <a:gd name="connsiteY6" fmla="*/ 152 h 512"/>
              <a:gd name="connsiteX7" fmla="*/ 378 w 1518"/>
              <a:gd name="connsiteY7" fmla="*/ 233 h 512"/>
              <a:gd name="connsiteX8" fmla="*/ 448 w 1518"/>
              <a:gd name="connsiteY8" fmla="*/ 395 h 512"/>
              <a:gd name="connsiteX9" fmla="*/ 524 w 1518"/>
              <a:gd name="connsiteY9" fmla="*/ 267 h 512"/>
              <a:gd name="connsiteX10" fmla="*/ 645 w 1518"/>
              <a:gd name="connsiteY10" fmla="*/ 376 h 512"/>
              <a:gd name="connsiteX11" fmla="*/ 686 w 1518"/>
              <a:gd name="connsiteY11" fmla="*/ 187 h 512"/>
              <a:gd name="connsiteX12" fmla="*/ 727 w 1518"/>
              <a:gd name="connsiteY12" fmla="*/ 276 h 512"/>
              <a:gd name="connsiteX13" fmla="*/ 768 w 1518"/>
              <a:gd name="connsiteY13" fmla="*/ 24 h 512"/>
              <a:gd name="connsiteX14" fmla="*/ 843 w 1518"/>
              <a:gd name="connsiteY14" fmla="*/ 268 h 512"/>
              <a:gd name="connsiteX15" fmla="*/ 849 w 1518"/>
              <a:gd name="connsiteY15" fmla="*/ 297 h 512"/>
              <a:gd name="connsiteX16" fmla="*/ 872 w 1518"/>
              <a:gd name="connsiteY16" fmla="*/ 188 h 512"/>
              <a:gd name="connsiteX17" fmla="*/ 925 w 1518"/>
              <a:gd name="connsiteY17" fmla="*/ 425 h 512"/>
              <a:gd name="connsiteX18" fmla="*/ 954 w 1518"/>
              <a:gd name="connsiteY18" fmla="*/ 333 h 512"/>
              <a:gd name="connsiteX19" fmla="*/ 951 w 1518"/>
              <a:gd name="connsiteY19" fmla="*/ 329 h 512"/>
              <a:gd name="connsiteX20" fmla="*/ 1000 w 1518"/>
              <a:gd name="connsiteY20" fmla="*/ 384 h 512"/>
              <a:gd name="connsiteX21" fmla="*/ 1024 w 1518"/>
              <a:gd name="connsiteY21" fmla="*/ 326 h 512"/>
              <a:gd name="connsiteX22" fmla="*/ 1035 w 1518"/>
              <a:gd name="connsiteY22" fmla="*/ 274 h 512"/>
              <a:gd name="connsiteX23" fmla="*/ 1064 w 1518"/>
              <a:gd name="connsiteY23" fmla="*/ 175 h 512"/>
              <a:gd name="connsiteX24" fmla="*/ 1117 w 1518"/>
              <a:gd name="connsiteY24" fmla="*/ 0 h 512"/>
              <a:gd name="connsiteX25" fmla="*/ 1134 w 1518"/>
              <a:gd name="connsiteY25" fmla="*/ 6 h 512"/>
              <a:gd name="connsiteX26" fmla="*/ 1146 w 1518"/>
              <a:gd name="connsiteY26" fmla="*/ 41 h 512"/>
              <a:gd name="connsiteX27" fmla="*/ 1221 w 1518"/>
              <a:gd name="connsiteY27" fmla="*/ 262 h 512"/>
              <a:gd name="connsiteX28" fmla="*/ 1291 w 1518"/>
              <a:gd name="connsiteY28" fmla="*/ 402 h 512"/>
              <a:gd name="connsiteX29" fmla="*/ 1402 w 1518"/>
              <a:gd name="connsiteY29" fmla="*/ 344 h 512"/>
              <a:gd name="connsiteX30" fmla="*/ 1472 w 1518"/>
              <a:gd name="connsiteY30" fmla="*/ 192 h 512"/>
              <a:gd name="connsiteX31" fmla="*/ 1518 w 1518"/>
              <a:gd name="connsiteY31" fmla="*/ 70 h 512"/>
              <a:gd name="connsiteX0" fmla="*/ 0 w 1472"/>
              <a:gd name="connsiteY0" fmla="*/ 512 h 512"/>
              <a:gd name="connsiteX1" fmla="*/ 29 w 1472"/>
              <a:gd name="connsiteY1" fmla="*/ 443 h 512"/>
              <a:gd name="connsiteX2" fmla="*/ 64 w 1472"/>
              <a:gd name="connsiteY2" fmla="*/ 373 h 512"/>
              <a:gd name="connsiteX3" fmla="*/ 133 w 1472"/>
              <a:gd name="connsiteY3" fmla="*/ 125 h 512"/>
              <a:gd name="connsiteX4" fmla="*/ 174 w 1472"/>
              <a:gd name="connsiteY4" fmla="*/ 146 h 512"/>
              <a:gd name="connsiteX5" fmla="*/ 203 w 1472"/>
              <a:gd name="connsiteY5" fmla="*/ 70 h 512"/>
              <a:gd name="connsiteX6" fmla="*/ 349 w 1472"/>
              <a:gd name="connsiteY6" fmla="*/ 152 h 512"/>
              <a:gd name="connsiteX7" fmla="*/ 378 w 1472"/>
              <a:gd name="connsiteY7" fmla="*/ 233 h 512"/>
              <a:gd name="connsiteX8" fmla="*/ 448 w 1472"/>
              <a:gd name="connsiteY8" fmla="*/ 395 h 512"/>
              <a:gd name="connsiteX9" fmla="*/ 524 w 1472"/>
              <a:gd name="connsiteY9" fmla="*/ 267 h 512"/>
              <a:gd name="connsiteX10" fmla="*/ 645 w 1472"/>
              <a:gd name="connsiteY10" fmla="*/ 376 h 512"/>
              <a:gd name="connsiteX11" fmla="*/ 686 w 1472"/>
              <a:gd name="connsiteY11" fmla="*/ 187 h 512"/>
              <a:gd name="connsiteX12" fmla="*/ 727 w 1472"/>
              <a:gd name="connsiteY12" fmla="*/ 276 h 512"/>
              <a:gd name="connsiteX13" fmla="*/ 768 w 1472"/>
              <a:gd name="connsiteY13" fmla="*/ 24 h 512"/>
              <a:gd name="connsiteX14" fmla="*/ 843 w 1472"/>
              <a:gd name="connsiteY14" fmla="*/ 268 h 512"/>
              <a:gd name="connsiteX15" fmla="*/ 849 w 1472"/>
              <a:gd name="connsiteY15" fmla="*/ 297 h 512"/>
              <a:gd name="connsiteX16" fmla="*/ 872 w 1472"/>
              <a:gd name="connsiteY16" fmla="*/ 188 h 512"/>
              <a:gd name="connsiteX17" fmla="*/ 925 w 1472"/>
              <a:gd name="connsiteY17" fmla="*/ 425 h 512"/>
              <a:gd name="connsiteX18" fmla="*/ 954 w 1472"/>
              <a:gd name="connsiteY18" fmla="*/ 333 h 512"/>
              <a:gd name="connsiteX19" fmla="*/ 951 w 1472"/>
              <a:gd name="connsiteY19" fmla="*/ 329 h 512"/>
              <a:gd name="connsiteX20" fmla="*/ 1000 w 1472"/>
              <a:gd name="connsiteY20" fmla="*/ 384 h 512"/>
              <a:gd name="connsiteX21" fmla="*/ 1024 w 1472"/>
              <a:gd name="connsiteY21" fmla="*/ 326 h 512"/>
              <a:gd name="connsiteX22" fmla="*/ 1035 w 1472"/>
              <a:gd name="connsiteY22" fmla="*/ 274 h 512"/>
              <a:gd name="connsiteX23" fmla="*/ 1064 w 1472"/>
              <a:gd name="connsiteY23" fmla="*/ 175 h 512"/>
              <a:gd name="connsiteX24" fmla="*/ 1117 w 1472"/>
              <a:gd name="connsiteY24" fmla="*/ 0 h 512"/>
              <a:gd name="connsiteX25" fmla="*/ 1134 w 1472"/>
              <a:gd name="connsiteY25" fmla="*/ 6 h 512"/>
              <a:gd name="connsiteX26" fmla="*/ 1146 w 1472"/>
              <a:gd name="connsiteY26" fmla="*/ 41 h 512"/>
              <a:gd name="connsiteX27" fmla="*/ 1221 w 1472"/>
              <a:gd name="connsiteY27" fmla="*/ 262 h 512"/>
              <a:gd name="connsiteX28" fmla="*/ 1291 w 1472"/>
              <a:gd name="connsiteY28" fmla="*/ 402 h 512"/>
              <a:gd name="connsiteX29" fmla="*/ 1402 w 1472"/>
              <a:gd name="connsiteY29" fmla="*/ 344 h 512"/>
              <a:gd name="connsiteX30" fmla="*/ 1472 w 1472"/>
              <a:gd name="connsiteY30" fmla="*/ 192 h 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72" h="512">
                <a:moveTo>
                  <a:pt x="0" y="512"/>
                </a:moveTo>
                <a:cubicBezTo>
                  <a:pt x="26" y="476"/>
                  <a:pt x="15" y="498"/>
                  <a:pt x="29" y="443"/>
                </a:cubicBezTo>
                <a:cubicBezTo>
                  <a:pt x="36" y="418"/>
                  <a:pt x="52" y="396"/>
                  <a:pt x="64" y="373"/>
                </a:cubicBezTo>
                <a:cubicBezTo>
                  <a:pt x="88" y="324"/>
                  <a:pt x="111" y="176"/>
                  <a:pt x="133" y="125"/>
                </a:cubicBezTo>
                <a:cubicBezTo>
                  <a:pt x="144" y="99"/>
                  <a:pt x="162" y="172"/>
                  <a:pt x="174" y="146"/>
                </a:cubicBezTo>
                <a:cubicBezTo>
                  <a:pt x="185" y="121"/>
                  <a:pt x="189" y="93"/>
                  <a:pt x="203" y="70"/>
                </a:cubicBezTo>
                <a:cubicBezTo>
                  <a:pt x="232" y="71"/>
                  <a:pt x="320" y="125"/>
                  <a:pt x="349" y="152"/>
                </a:cubicBezTo>
                <a:cubicBezTo>
                  <a:pt x="354" y="183"/>
                  <a:pt x="360" y="208"/>
                  <a:pt x="378" y="233"/>
                </a:cubicBezTo>
                <a:cubicBezTo>
                  <a:pt x="391" y="294"/>
                  <a:pt x="414" y="344"/>
                  <a:pt x="448" y="395"/>
                </a:cubicBezTo>
                <a:cubicBezTo>
                  <a:pt x="456" y="422"/>
                  <a:pt x="496" y="257"/>
                  <a:pt x="524" y="267"/>
                </a:cubicBezTo>
                <a:cubicBezTo>
                  <a:pt x="577" y="190"/>
                  <a:pt x="587" y="450"/>
                  <a:pt x="645" y="376"/>
                </a:cubicBezTo>
                <a:cubicBezTo>
                  <a:pt x="666" y="349"/>
                  <a:pt x="671" y="217"/>
                  <a:pt x="686" y="187"/>
                </a:cubicBezTo>
                <a:cubicBezTo>
                  <a:pt x="693" y="154"/>
                  <a:pt x="713" y="303"/>
                  <a:pt x="727" y="276"/>
                </a:cubicBezTo>
                <a:cubicBezTo>
                  <a:pt x="741" y="249"/>
                  <a:pt x="749" y="25"/>
                  <a:pt x="768" y="24"/>
                </a:cubicBezTo>
                <a:cubicBezTo>
                  <a:pt x="782" y="72"/>
                  <a:pt x="830" y="223"/>
                  <a:pt x="843" y="268"/>
                </a:cubicBezTo>
                <a:cubicBezTo>
                  <a:pt x="845" y="278"/>
                  <a:pt x="845" y="288"/>
                  <a:pt x="849" y="297"/>
                </a:cubicBezTo>
                <a:cubicBezTo>
                  <a:pt x="855" y="310"/>
                  <a:pt x="872" y="188"/>
                  <a:pt x="872" y="188"/>
                </a:cubicBezTo>
                <a:cubicBezTo>
                  <a:pt x="880" y="220"/>
                  <a:pt x="898" y="407"/>
                  <a:pt x="925" y="425"/>
                </a:cubicBezTo>
                <a:cubicBezTo>
                  <a:pt x="930" y="444"/>
                  <a:pt x="954" y="333"/>
                  <a:pt x="954" y="333"/>
                </a:cubicBezTo>
                <a:cubicBezTo>
                  <a:pt x="958" y="341"/>
                  <a:pt x="943" y="321"/>
                  <a:pt x="951" y="329"/>
                </a:cubicBezTo>
                <a:cubicBezTo>
                  <a:pt x="959" y="338"/>
                  <a:pt x="988" y="409"/>
                  <a:pt x="1000" y="384"/>
                </a:cubicBezTo>
                <a:cubicBezTo>
                  <a:pt x="1031" y="281"/>
                  <a:pt x="996" y="384"/>
                  <a:pt x="1024" y="326"/>
                </a:cubicBezTo>
                <a:cubicBezTo>
                  <a:pt x="1030" y="314"/>
                  <a:pt x="1033" y="281"/>
                  <a:pt x="1035" y="274"/>
                </a:cubicBezTo>
                <a:cubicBezTo>
                  <a:pt x="1043" y="240"/>
                  <a:pt x="1055" y="208"/>
                  <a:pt x="1064" y="175"/>
                </a:cubicBezTo>
                <a:cubicBezTo>
                  <a:pt x="1079" y="116"/>
                  <a:pt x="1089" y="55"/>
                  <a:pt x="1117" y="0"/>
                </a:cubicBezTo>
                <a:cubicBezTo>
                  <a:pt x="1123" y="2"/>
                  <a:pt x="1131" y="1"/>
                  <a:pt x="1134" y="6"/>
                </a:cubicBezTo>
                <a:cubicBezTo>
                  <a:pt x="1141" y="16"/>
                  <a:pt x="1146" y="41"/>
                  <a:pt x="1146" y="41"/>
                </a:cubicBezTo>
                <a:cubicBezTo>
                  <a:pt x="1155" y="126"/>
                  <a:pt x="1184" y="188"/>
                  <a:pt x="1221" y="262"/>
                </a:cubicBezTo>
                <a:cubicBezTo>
                  <a:pt x="1245" y="310"/>
                  <a:pt x="1257" y="360"/>
                  <a:pt x="1291" y="402"/>
                </a:cubicBezTo>
                <a:cubicBezTo>
                  <a:pt x="1321" y="416"/>
                  <a:pt x="1372" y="379"/>
                  <a:pt x="1402" y="344"/>
                </a:cubicBezTo>
                <a:cubicBezTo>
                  <a:pt x="1423" y="293"/>
                  <a:pt x="1453" y="244"/>
                  <a:pt x="1472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Freeform 8"/>
          <p:cNvSpPr>
            <a:spLocks/>
          </p:cNvSpPr>
          <p:nvPr/>
        </p:nvSpPr>
        <p:spPr bwMode="auto">
          <a:xfrm>
            <a:off x="5121275" y="1828800"/>
            <a:ext cx="3063875" cy="841375"/>
          </a:xfrm>
          <a:custGeom>
            <a:avLst/>
            <a:gdLst>
              <a:gd name="T0" fmla="*/ 0 w 2170"/>
              <a:gd name="T1" fmla="*/ 41 h 530"/>
              <a:gd name="T2" fmla="*/ 111 w 2170"/>
              <a:gd name="T3" fmla="*/ 70 h 530"/>
              <a:gd name="T4" fmla="*/ 210 w 2170"/>
              <a:gd name="T5" fmla="*/ 105 h 530"/>
              <a:gd name="T6" fmla="*/ 361 w 2170"/>
              <a:gd name="T7" fmla="*/ 29 h 530"/>
              <a:gd name="T8" fmla="*/ 431 w 2170"/>
              <a:gd name="T9" fmla="*/ 0 h 530"/>
              <a:gd name="T10" fmla="*/ 506 w 2170"/>
              <a:gd name="T11" fmla="*/ 41 h 530"/>
              <a:gd name="T12" fmla="*/ 634 w 2170"/>
              <a:gd name="T13" fmla="*/ 70 h 530"/>
              <a:gd name="T14" fmla="*/ 809 w 2170"/>
              <a:gd name="T15" fmla="*/ 47 h 530"/>
              <a:gd name="T16" fmla="*/ 832 w 2170"/>
              <a:gd name="T17" fmla="*/ 41 h 530"/>
              <a:gd name="T18" fmla="*/ 867 w 2170"/>
              <a:gd name="T19" fmla="*/ 29 h 530"/>
              <a:gd name="T20" fmla="*/ 972 w 2170"/>
              <a:gd name="T21" fmla="*/ 163 h 530"/>
              <a:gd name="T22" fmla="*/ 983 w 2170"/>
              <a:gd name="T23" fmla="*/ 186 h 530"/>
              <a:gd name="T24" fmla="*/ 1001 w 2170"/>
              <a:gd name="T25" fmla="*/ 198 h 530"/>
              <a:gd name="T26" fmla="*/ 1007 w 2170"/>
              <a:gd name="T27" fmla="*/ 227 h 530"/>
              <a:gd name="T28" fmla="*/ 1036 w 2170"/>
              <a:gd name="T29" fmla="*/ 262 h 530"/>
              <a:gd name="T30" fmla="*/ 1071 w 2170"/>
              <a:gd name="T31" fmla="*/ 314 h 530"/>
              <a:gd name="T32" fmla="*/ 1164 w 2170"/>
              <a:gd name="T33" fmla="*/ 436 h 530"/>
              <a:gd name="T34" fmla="*/ 1210 w 2170"/>
              <a:gd name="T35" fmla="*/ 489 h 530"/>
              <a:gd name="T36" fmla="*/ 1327 w 2170"/>
              <a:gd name="T37" fmla="*/ 512 h 530"/>
              <a:gd name="T38" fmla="*/ 1397 w 2170"/>
              <a:gd name="T39" fmla="*/ 489 h 530"/>
              <a:gd name="T40" fmla="*/ 1536 w 2170"/>
              <a:gd name="T41" fmla="*/ 419 h 530"/>
              <a:gd name="T42" fmla="*/ 1589 w 2170"/>
              <a:gd name="T43" fmla="*/ 454 h 530"/>
              <a:gd name="T44" fmla="*/ 1711 w 2170"/>
              <a:gd name="T45" fmla="*/ 530 h 530"/>
              <a:gd name="T46" fmla="*/ 1734 w 2170"/>
              <a:gd name="T47" fmla="*/ 524 h 530"/>
              <a:gd name="T48" fmla="*/ 1769 w 2170"/>
              <a:gd name="T49" fmla="*/ 512 h 530"/>
              <a:gd name="T50" fmla="*/ 1862 w 2170"/>
              <a:gd name="T51" fmla="*/ 454 h 530"/>
              <a:gd name="T52" fmla="*/ 1955 w 2170"/>
              <a:gd name="T53" fmla="*/ 460 h 530"/>
              <a:gd name="T54" fmla="*/ 2031 w 2170"/>
              <a:gd name="T55" fmla="*/ 506 h 530"/>
              <a:gd name="T56" fmla="*/ 2066 w 2170"/>
              <a:gd name="T57" fmla="*/ 518 h 530"/>
              <a:gd name="T58" fmla="*/ 2083 w 2170"/>
              <a:gd name="T59" fmla="*/ 524 h 530"/>
              <a:gd name="T60" fmla="*/ 2170 w 2170"/>
              <a:gd name="T61" fmla="*/ 384 h 5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170"/>
              <a:gd name="T94" fmla="*/ 0 h 530"/>
              <a:gd name="T95" fmla="*/ 2170 w 2170"/>
              <a:gd name="T96" fmla="*/ 530 h 53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170" h="530">
                <a:moveTo>
                  <a:pt x="0" y="41"/>
                </a:moveTo>
                <a:cubicBezTo>
                  <a:pt x="37" y="53"/>
                  <a:pt x="72" y="64"/>
                  <a:pt x="111" y="70"/>
                </a:cubicBezTo>
                <a:cubicBezTo>
                  <a:pt x="145" y="82"/>
                  <a:pt x="176" y="94"/>
                  <a:pt x="210" y="105"/>
                </a:cubicBezTo>
                <a:cubicBezTo>
                  <a:pt x="253" y="71"/>
                  <a:pt x="311" y="52"/>
                  <a:pt x="361" y="29"/>
                </a:cubicBezTo>
                <a:cubicBezTo>
                  <a:pt x="385" y="18"/>
                  <a:pt x="408" y="15"/>
                  <a:pt x="431" y="0"/>
                </a:cubicBezTo>
                <a:cubicBezTo>
                  <a:pt x="452" y="15"/>
                  <a:pt x="483" y="35"/>
                  <a:pt x="506" y="41"/>
                </a:cubicBezTo>
                <a:cubicBezTo>
                  <a:pt x="546" y="65"/>
                  <a:pt x="588" y="65"/>
                  <a:pt x="634" y="70"/>
                </a:cubicBezTo>
                <a:cubicBezTo>
                  <a:pt x="695" y="66"/>
                  <a:pt x="749" y="54"/>
                  <a:pt x="809" y="47"/>
                </a:cubicBezTo>
                <a:cubicBezTo>
                  <a:pt x="817" y="45"/>
                  <a:pt x="824" y="43"/>
                  <a:pt x="832" y="41"/>
                </a:cubicBezTo>
                <a:cubicBezTo>
                  <a:pt x="844" y="37"/>
                  <a:pt x="867" y="29"/>
                  <a:pt x="867" y="29"/>
                </a:cubicBezTo>
                <a:cubicBezTo>
                  <a:pt x="882" y="73"/>
                  <a:pt x="932" y="137"/>
                  <a:pt x="972" y="163"/>
                </a:cubicBezTo>
                <a:cubicBezTo>
                  <a:pt x="976" y="171"/>
                  <a:pt x="978" y="179"/>
                  <a:pt x="983" y="186"/>
                </a:cubicBezTo>
                <a:cubicBezTo>
                  <a:pt x="988" y="192"/>
                  <a:pt x="997" y="192"/>
                  <a:pt x="1001" y="198"/>
                </a:cubicBezTo>
                <a:cubicBezTo>
                  <a:pt x="1006" y="207"/>
                  <a:pt x="1004" y="218"/>
                  <a:pt x="1007" y="227"/>
                </a:cubicBezTo>
                <a:cubicBezTo>
                  <a:pt x="1013" y="243"/>
                  <a:pt x="1025" y="249"/>
                  <a:pt x="1036" y="262"/>
                </a:cubicBezTo>
                <a:cubicBezTo>
                  <a:pt x="1052" y="281"/>
                  <a:pt x="1052" y="296"/>
                  <a:pt x="1071" y="314"/>
                </a:cubicBezTo>
                <a:cubicBezTo>
                  <a:pt x="1088" y="364"/>
                  <a:pt x="1129" y="399"/>
                  <a:pt x="1164" y="436"/>
                </a:cubicBezTo>
                <a:cubicBezTo>
                  <a:pt x="1177" y="449"/>
                  <a:pt x="1198" y="479"/>
                  <a:pt x="1210" y="489"/>
                </a:cubicBezTo>
                <a:cubicBezTo>
                  <a:pt x="1238" y="512"/>
                  <a:pt x="1291" y="503"/>
                  <a:pt x="1327" y="512"/>
                </a:cubicBezTo>
                <a:cubicBezTo>
                  <a:pt x="1357" y="507"/>
                  <a:pt x="1370" y="498"/>
                  <a:pt x="1397" y="489"/>
                </a:cubicBezTo>
                <a:cubicBezTo>
                  <a:pt x="1438" y="460"/>
                  <a:pt x="1489" y="436"/>
                  <a:pt x="1536" y="419"/>
                </a:cubicBezTo>
                <a:cubicBezTo>
                  <a:pt x="1561" y="427"/>
                  <a:pt x="1564" y="446"/>
                  <a:pt x="1589" y="454"/>
                </a:cubicBezTo>
                <a:cubicBezTo>
                  <a:pt x="1629" y="494"/>
                  <a:pt x="1661" y="513"/>
                  <a:pt x="1711" y="530"/>
                </a:cubicBezTo>
                <a:cubicBezTo>
                  <a:pt x="1719" y="528"/>
                  <a:pt x="1726" y="526"/>
                  <a:pt x="1734" y="524"/>
                </a:cubicBezTo>
                <a:cubicBezTo>
                  <a:pt x="1746" y="520"/>
                  <a:pt x="1769" y="512"/>
                  <a:pt x="1769" y="512"/>
                </a:cubicBezTo>
                <a:cubicBezTo>
                  <a:pt x="1799" y="491"/>
                  <a:pt x="1832" y="475"/>
                  <a:pt x="1862" y="454"/>
                </a:cubicBezTo>
                <a:cubicBezTo>
                  <a:pt x="1893" y="408"/>
                  <a:pt x="1915" y="446"/>
                  <a:pt x="1955" y="460"/>
                </a:cubicBezTo>
                <a:cubicBezTo>
                  <a:pt x="1977" y="481"/>
                  <a:pt x="2004" y="494"/>
                  <a:pt x="2031" y="506"/>
                </a:cubicBezTo>
                <a:cubicBezTo>
                  <a:pt x="2042" y="511"/>
                  <a:pt x="2054" y="514"/>
                  <a:pt x="2066" y="518"/>
                </a:cubicBezTo>
                <a:cubicBezTo>
                  <a:pt x="2072" y="520"/>
                  <a:pt x="2083" y="524"/>
                  <a:pt x="2083" y="524"/>
                </a:cubicBezTo>
                <a:cubicBezTo>
                  <a:pt x="2123" y="484"/>
                  <a:pt x="2149" y="435"/>
                  <a:pt x="217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838200" y="1447800"/>
            <a:ext cx="3124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4953000" y="1447800"/>
            <a:ext cx="3352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304800" y="4419600"/>
            <a:ext cx="601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charset="0"/>
              </a:rPr>
              <a:t>e.g. </a:t>
            </a:r>
            <a:r>
              <a:rPr lang="en-US" sz="1800" b="1" dirty="0" err="1">
                <a:latin typeface="Century Gothic" charset="0"/>
              </a:rPr>
              <a:t>DisCan</a:t>
            </a:r>
            <a:r>
              <a:rPr lang="en-US" sz="1800" b="1" dirty="0">
                <a:latin typeface="Century Gothic" charset="0"/>
              </a:rPr>
              <a:t> for quantum gravity photon</a:t>
            </a:r>
            <a:r>
              <a:rPr lang="en-US" sz="1800" b="1" dirty="0" smtClean="0">
                <a:latin typeface="Century Gothic" charset="0"/>
              </a:rPr>
              <a:t> </a:t>
            </a:r>
            <a:r>
              <a:rPr lang="en-US" sz="1800" b="1" dirty="0" err="1" smtClean="0">
                <a:latin typeface="Century Gothic" charset="0"/>
              </a:rPr>
              <a:t>disperson</a:t>
            </a:r>
            <a:r>
              <a:rPr lang="en-US" sz="1800" b="1" dirty="0">
                <a:latin typeface="Century Gothic" charset="0"/>
              </a:rPr>
              <a:t>: </a:t>
            </a:r>
          </a:p>
          <a:p>
            <a:r>
              <a:rPr lang="en-US" sz="1800" b="1" dirty="0" smtClean="0">
                <a:latin typeface="Century Gothic" charset="0"/>
              </a:rPr>
              <a:t>	</a:t>
            </a:r>
            <a:r>
              <a:rPr lang="en-US" sz="1800" b="1" dirty="0" err="1" smtClean="0">
                <a:latin typeface="Century Gothic" charset="0"/>
              </a:rPr>
              <a:t>Scargle</a:t>
            </a:r>
            <a:r>
              <a:rPr lang="en-US" sz="1800" b="1" dirty="0">
                <a:latin typeface="Century Gothic" charset="0"/>
              </a:rPr>
              <a:t>, Norris, </a:t>
            </a:r>
            <a:r>
              <a:rPr lang="en-US" sz="1800" b="1" dirty="0" err="1">
                <a:latin typeface="Century Gothic" charset="0"/>
              </a:rPr>
              <a:t>Bonnel</a:t>
            </a:r>
            <a:r>
              <a:rPr lang="en-US" sz="1800" b="1" dirty="0">
                <a:latin typeface="Century Gothic" charset="0"/>
              </a:rPr>
              <a:t>, 2008</a:t>
            </a:r>
          </a:p>
          <a:p>
            <a:r>
              <a:rPr lang="en-US" sz="1800" b="1" dirty="0" smtClean="0">
                <a:latin typeface="Century Gothic" charset="0"/>
              </a:rPr>
              <a:t>	Sharpness </a:t>
            </a:r>
            <a:r>
              <a:rPr lang="en-US" sz="1800" b="1" dirty="0">
                <a:latin typeface="Century Gothic" charset="0"/>
              </a:rPr>
              <a:t>: Shannon, </a:t>
            </a:r>
            <a:r>
              <a:rPr lang="en-US" sz="1800" b="1" dirty="0" err="1">
                <a:latin typeface="Century Gothic" charset="0"/>
              </a:rPr>
              <a:t>Reny</a:t>
            </a:r>
            <a:r>
              <a:rPr lang="en-US" sz="1800" b="1" dirty="0">
                <a:latin typeface="Century Gothic" charset="0"/>
              </a:rPr>
              <a:t>,</a:t>
            </a:r>
            <a:r>
              <a:rPr lang="en-US" sz="1800" b="1" dirty="0" smtClean="0">
                <a:latin typeface="Century Gothic" charset="0"/>
              </a:rPr>
              <a:t> </a:t>
            </a:r>
          </a:p>
          <a:p>
            <a:r>
              <a:rPr lang="en-US" sz="1800" b="1" dirty="0" smtClean="0">
                <a:latin typeface="Century Gothic" charset="0"/>
              </a:rPr>
              <a:t>	</a:t>
            </a:r>
            <a:r>
              <a:rPr lang="en-US" sz="1800" b="1" dirty="0" smtClean="0">
                <a:latin typeface="Century Gothic" charset="0"/>
              </a:rPr>
              <a:t>Fisher </a:t>
            </a:r>
            <a:r>
              <a:rPr lang="en-US" sz="1800" b="1" dirty="0">
                <a:latin typeface="Century Gothic" charset="0"/>
              </a:rPr>
              <a:t>information, </a:t>
            </a:r>
            <a:r>
              <a:rPr lang="en-US" sz="1800" b="1" dirty="0" smtClean="0">
                <a:latin typeface="Century Gothic" charset="0"/>
              </a:rPr>
              <a:t>variance</a:t>
            </a:r>
          </a:p>
          <a:p>
            <a:r>
              <a:rPr lang="en-US" sz="1800" b="1" dirty="0" smtClean="0">
                <a:solidFill>
                  <a:schemeClr val="accent2"/>
                </a:solidFill>
                <a:latin typeface="Century Gothic" charset="0"/>
              </a:rPr>
              <a:t>	</a:t>
            </a:r>
            <a:r>
              <a:rPr lang="en-US" sz="1800" b="1" dirty="0" smtClean="0">
                <a:solidFill>
                  <a:schemeClr val="accent2"/>
                </a:solidFill>
                <a:latin typeface="Century Gothic" charset="0"/>
              </a:rPr>
              <a:t>	</a:t>
            </a:r>
            <a:endParaRPr lang="en-US" sz="1800" b="1" dirty="0">
              <a:solidFill>
                <a:schemeClr val="accent2"/>
              </a:solidFill>
              <a:latin typeface="Century Gothic" charset="0"/>
            </a:endParaRPr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1143000" y="32004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Phase folded at P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5410200" y="32004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Phase folded at P’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 rot="-5400000">
            <a:off x="-516731" y="1980407"/>
            <a:ext cx="191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charset="0"/>
              </a:rPr>
              <a:t>Observables</a:t>
            </a:r>
          </a:p>
        </p:txBody>
      </p:sp>
      <p:sp>
        <p:nvSpPr>
          <p:cNvPr id="41994" name="Text Box 15"/>
          <p:cNvSpPr txBox="1">
            <a:spLocks noChangeArrowheads="1"/>
          </p:cNvSpPr>
          <p:nvPr/>
        </p:nvSpPr>
        <p:spPr bwMode="auto">
          <a:xfrm>
            <a:off x="4191000" y="2133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charset="0"/>
              </a:rPr>
              <a:t>vs.</a:t>
            </a:r>
          </a:p>
        </p:txBody>
      </p:sp>
      <p:sp>
        <p:nvSpPr>
          <p:cNvPr id="41995" name="Text Box 16"/>
          <p:cNvSpPr txBox="1">
            <a:spLocks noChangeArrowheads="1"/>
          </p:cNvSpPr>
          <p:nvPr/>
        </p:nvSpPr>
        <p:spPr bwMode="auto">
          <a:xfrm>
            <a:off x="1828800" y="639763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charset="0"/>
              </a:rPr>
              <a:t>Pattern</a:t>
            </a:r>
            <a:r>
              <a:rPr lang="en-US" sz="2000" b="1" dirty="0" smtClean="0">
                <a:latin typeface="Century Gothic" charset="0"/>
              </a:rPr>
              <a:t> or order of values gives a clue?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52600" y="3581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Chaotic</a:t>
            </a:r>
            <a:endParaRPr lang="en-US" sz="2000" b="1" dirty="0">
              <a:latin typeface="Century Gothic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867400" y="3581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 Orderly</a:t>
            </a:r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533400" y="1600200"/>
            <a:ext cx="8153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The sheer number of Bulge X-ray sources indicate their importance in understanding the evolutionary history of accreting binaries and the inner Galaxy. But the large number of them are not identified.</a:t>
            </a:r>
          </a:p>
          <a:p>
            <a:pPr marL="228600" indent="-228600">
              <a:buFont typeface="Arial"/>
              <a:buChar char="•"/>
            </a:pPr>
            <a:endParaRPr lang="en-US" sz="1800" b="1" dirty="0" smtClean="0">
              <a:latin typeface="Century Gothic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High obscuration, faint optical flux and source crowding limit direct spectroscopic identification.</a:t>
            </a:r>
          </a:p>
          <a:p>
            <a:pPr marL="228600" indent="-228600">
              <a:buFont typeface="Arial"/>
              <a:buChar char="•"/>
            </a:pPr>
            <a:endParaRPr lang="en-US" sz="1800" b="1" dirty="0" smtClean="0">
              <a:latin typeface="Century Gothic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X-ray variability provides another clue. Sometimes multiple periodicities are observed: not all of them are independent.</a:t>
            </a:r>
          </a:p>
          <a:p>
            <a:pPr marL="228600" indent="-228600">
              <a:buFont typeface="Arial"/>
              <a:buChar char="•"/>
            </a:pPr>
            <a:endParaRPr lang="en-US" sz="1800" b="1" dirty="0" smtClean="0">
              <a:latin typeface="Century Gothic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sz="1800" b="1" dirty="0" smtClean="0">
                <a:latin typeface="Century Gothic" charset="0"/>
              </a:rPr>
              <a:t>Energy </a:t>
            </a:r>
            <a:r>
              <a:rPr lang="en-US" sz="1800" b="1" dirty="0" err="1" smtClean="0">
                <a:latin typeface="Century Gothic" charset="0"/>
              </a:rPr>
              <a:t>quantiles</a:t>
            </a:r>
            <a:r>
              <a:rPr lang="en-US" sz="1800" b="1" dirty="0" smtClean="0">
                <a:latin typeface="Century Gothic" charset="0"/>
              </a:rPr>
              <a:t> (or equivalent quantities) might help revealing the true periodicity. Further study is needed to assign credible statistical significance. </a:t>
            </a:r>
            <a:endParaRPr lang="en-US" sz="1800" b="1" dirty="0">
              <a:solidFill>
                <a:schemeClr val="accent2"/>
              </a:solidFill>
              <a:latin typeface="Century Gothic" charset="0"/>
            </a:endParaRPr>
          </a:p>
        </p:txBody>
      </p:sp>
      <p:sp>
        <p:nvSpPr>
          <p:cNvPr id="41995" name="Text Box 16"/>
          <p:cNvSpPr txBox="1">
            <a:spLocks noChangeArrowheads="1"/>
          </p:cNvSpPr>
          <p:nvPr/>
        </p:nvSpPr>
        <p:spPr bwMode="auto">
          <a:xfrm>
            <a:off x="3429000" y="8382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Summary</a:t>
            </a:r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28600" y="5410200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charset="0"/>
              </a:rPr>
              <a:t>Magnetic CVs </a:t>
            </a:r>
          </a:p>
          <a:p>
            <a:r>
              <a:rPr lang="en-US" sz="2000" b="1" dirty="0" smtClean="0">
                <a:latin typeface="Century Gothic" charset="0"/>
              </a:rPr>
              <a:t>in LW</a:t>
            </a:r>
            <a:endParaRPr lang="en-US" sz="2000" b="1" dirty="0">
              <a:latin typeface="Century Gothic" charset="0"/>
            </a:endParaRPr>
          </a:p>
        </p:txBody>
      </p:sp>
      <p:pic>
        <p:nvPicPr>
          <p:cNvPr id="4" name="Picture 3" descr="fig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10" y="0"/>
            <a:ext cx="692099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p_sp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58674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3352800" y="639763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entury Gothic" charset="0"/>
              </a:rPr>
              <a:t>Evans &amp;</a:t>
            </a:r>
            <a:r>
              <a:rPr lang="en-US" sz="2000" b="1" dirty="0" err="1">
                <a:latin typeface="Century Gothic" charset="0"/>
              </a:rPr>
              <a:t>Hellier</a:t>
            </a:r>
            <a:r>
              <a:rPr lang="en-US" sz="2000" b="1" dirty="0">
                <a:latin typeface="Century Gothic" charset="0"/>
              </a:rPr>
              <a:t>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XS03780B2_007_pds"/>
          <p:cNvPicPr>
            <a:picLocks noChangeAspect="1" noChangeArrowheads="1"/>
          </p:cNvPicPr>
          <p:nvPr/>
        </p:nvPicPr>
        <p:blipFill>
          <a:blip r:embed="rId2"/>
          <a:srcRect r="51019"/>
          <a:stretch>
            <a:fillRect/>
          </a:stretch>
        </p:blipFill>
        <p:spPr bwMode="auto">
          <a:xfrm>
            <a:off x="1295400" y="1219200"/>
            <a:ext cx="68183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latin typeface="Century Gothic" charset="0"/>
              </a:rPr>
              <a:t>A Magnetic CV in </a:t>
            </a:r>
            <a:r>
              <a:rPr lang="en-US" sz="1800" b="1" dirty="0">
                <a:latin typeface="Century Gothic" charset="0"/>
              </a:rPr>
              <a:t>Baade’s Window (100 </a:t>
            </a:r>
            <a:r>
              <a:rPr lang="en-US" sz="1800" b="1" dirty="0" err="1">
                <a:latin typeface="Century Gothic" charset="0"/>
              </a:rPr>
              <a:t>ks</a:t>
            </a:r>
            <a:r>
              <a:rPr lang="en-US" sz="1800" b="1" dirty="0">
                <a:latin typeface="Century Gothic" charset="0"/>
              </a:rPr>
              <a:t>) : </a:t>
            </a:r>
          </a:p>
          <a:p>
            <a:pPr algn="ctr"/>
            <a:r>
              <a:rPr lang="en-US" sz="1800" b="1" dirty="0">
                <a:latin typeface="Century Gothic" charset="0"/>
              </a:rPr>
              <a:t>CXOPS J180354.3 – 300005 (1028.3 </a:t>
            </a:r>
            <a:r>
              <a:rPr lang="en-US" sz="1800" b="1" dirty="0" err="1">
                <a:latin typeface="Century Gothic" charset="0"/>
              </a:rPr>
              <a:t>s</a:t>
            </a:r>
            <a:r>
              <a:rPr lang="en-US" sz="1800" b="1" dirty="0">
                <a:latin typeface="Century Gothic" charset="0"/>
              </a:rPr>
              <a:t>)</a:t>
            </a:r>
          </a:p>
          <a:p>
            <a:pPr algn="ctr"/>
            <a:r>
              <a:rPr lang="en-US" sz="1800" b="1" dirty="0">
                <a:latin typeface="Century Gothic" charset="0"/>
              </a:rPr>
              <a:t>Hong et al, </a:t>
            </a:r>
            <a:r>
              <a:rPr lang="en-US" sz="1800" b="1" dirty="0" err="1">
                <a:latin typeface="Century Gothic" charset="0"/>
              </a:rPr>
              <a:t>ApJ</a:t>
            </a:r>
            <a:r>
              <a:rPr lang="en-US" sz="1800" b="1" dirty="0">
                <a:latin typeface="Century Gothic" charset="0"/>
              </a:rPr>
              <a:t>, 2009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latin typeface="Century Gothic" charset="0"/>
              </a:rPr>
              <a:t>Identifying X-ray Sources by Periodicity</a:t>
            </a:r>
          </a:p>
          <a:p>
            <a:pPr algn="ctr"/>
            <a:r>
              <a:rPr lang="en-US" sz="2000" b="1" dirty="0" smtClean="0">
                <a:latin typeface="Century Gothic" charset="0"/>
              </a:rPr>
              <a:t>(Lomb-</a:t>
            </a:r>
            <a:r>
              <a:rPr lang="en-US" sz="2000" b="1" dirty="0" err="1" smtClean="0">
                <a:latin typeface="Century Gothic" charset="0"/>
              </a:rPr>
              <a:t>Scargle</a:t>
            </a:r>
            <a:r>
              <a:rPr lang="en-US" sz="2000" b="1" dirty="0" smtClean="0">
                <a:latin typeface="Century Gothic" charset="0"/>
              </a:rPr>
              <a:t> Method)</a:t>
            </a:r>
            <a:endParaRPr lang="en-US" sz="20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ombined_prop09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518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5334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smtClean="0">
                <a:latin typeface="Century Gothic" charset="0"/>
              </a:rPr>
              <a:t>Chandra </a:t>
            </a:r>
            <a:r>
              <a:rPr lang="en-US" b="1" dirty="0" smtClean="0">
                <a:latin typeface="Century Gothic" charset="0"/>
              </a:rPr>
              <a:t>ACIS Image of BW and the LW</a:t>
            </a:r>
            <a:endParaRPr lang="en-US" b="1" dirty="0">
              <a:latin typeface="Century Gothic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0" y="5715000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latin typeface="Century Gothic" charset="0"/>
              </a:rPr>
              <a:t>~320 – 400 X-ray sources with 100 </a:t>
            </a:r>
            <a:r>
              <a:rPr lang="en-US" sz="1800" b="1" dirty="0" err="1" smtClean="0">
                <a:latin typeface="Century Gothic" charset="0"/>
              </a:rPr>
              <a:t>ks</a:t>
            </a:r>
            <a:endParaRPr lang="en-US" sz="18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76600" y="533400"/>
            <a:ext cx="2406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b="1" dirty="0">
                <a:latin typeface="Century Gothic" pitchFamily="34" charset="0"/>
              </a:rPr>
              <a:t>Realistic</a:t>
            </a:r>
            <a:r>
              <a:rPr kumimoji="1" lang="en-US" altLang="ko-KR" b="1" dirty="0" smtClean="0">
                <a:latin typeface="Century Gothic" pitchFamily="34" charset="0"/>
              </a:rPr>
              <a:t> Cases</a:t>
            </a:r>
            <a:endParaRPr kumimoji="1" lang="en-US" altLang="ko-KR" b="1" dirty="0">
              <a:latin typeface="Century Gothic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38250" y="5449888"/>
            <a:ext cx="233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2000" b="1" dirty="0">
                <a:latin typeface="Century Gothic" pitchFamily="34" charset="0"/>
              </a:rPr>
              <a:t>An ideal detector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191000" y="5486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34822" name="Picture 6" descr="g_c2_pl_perfect_sqrtE_simple_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505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1400" b="1" dirty="0">
                <a:latin typeface="Century Gothic" pitchFamily="34" charset="0"/>
              </a:rPr>
              <a:t>E</a:t>
            </a:r>
            <a:r>
              <a:rPr kumimoji="1" lang="en-US" altLang="ko-KR" sz="1400" b="1" baseline="-25000" dirty="0">
                <a:latin typeface="Century Gothic" pitchFamily="34" charset="0"/>
              </a:rPr>
              <a:t>50%</a:t>
            </a:r>
            <a:r>
              <a:rPr kumimoji="1" lang="en-US" altLang="ko-KR" sz="1400" b="1" dirty="0">
                <a:latin typeface="Century Gothic" pitchFamily="34" charset="0"/>
              </a:rPr>
              <a:t>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5486400"/>
            <a:ext cx="2140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2000" b="1" dirty="0" smtClean="0">
                <a:latin typeface="Century Gothic" pitchFamily="34" charset="0"/>
              </a:rPr>
              <a:t>ACIS-I response</a:t>
            </a:r>
            <a:endParaRPr kumimoji="1" lang="en-US" altLang="ko-KR" sz="2000" b="1" dirty="0">
              <a:latin typeface="Century Gothic" pitchFamily="34" charset="0"/>
            </a:endParaRPr>
          </a:p>
        </p:txBody>
      </p:sp>
      <p:pic>
        <p:nvPicPr>
          <p:cNvPr id="3074" name="Picture 2" descr="C:\Users\protoexist\jaesub\astrostat\fig\c2_pl_00944_3_gri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4505325" cy="3752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76600" y="533400"/>
            <a:ext cx="2406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b="1" dirty="0">
                <a:latin typeface="Century Gothic" pitchFamily="34" charset="0"/>
              </a:rPr>
              <a:t>Realistic</a:t>
            </a:r>
            <a:r>
              <a:rPr kumimoji="1" lang="en-US" altLang="ko-KR" b="1" dirty="0" smtClean="0">
                <a:latin typeface="Century Gothic" pitchFamily="34" charset="0"/>
              </a:rPr>
              <a:t> Cases</a:t>
            </a:r>
            <a:endParaRPr kumimoji="1" lang="en-US" altLang="ko-KR" b="1" dirty="0">
              <a:latin typeface="Century Gothic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38250" y="5449888"/>
            <a:ext cx="233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2000" b="1" dirty="0">
                <a:latin typeface="Century Gothic" pitchFamily="34" charset="0"/>
              </a:rPr>
              <a:t>An ideal detector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191000" y="5486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34822" name="Picture 6" descr="g_c2_pl_perfect_sqrtE_simple_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505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g_c2_pl_aciss_ao0_sqrtE_simple_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4505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1400" b="1" dirty="0">
                <a:latin typeface="Century Gothic" pitchFamily="34" charset="0"/>
              </a:rPr>
              <a:t>E</a:t>
            </a:r>
            <a:r>
              <a:rPr kumimoji="1" lang="en-US" altLang="ko-KR" sz="1400" b="1" baseline="-25000" dirty="0">
                <a:latin typeface="Century Gothic" pitchFamily="34" charset="0"/>
              </a:rPr>
              <a:t>50%</a:t>
            </a:r>
            <a:r>
              <a:rPr kumimoji="1" lang="en-US" altLang="ko-KR" sz="1400" b="1" dirty="0">
                <a:latin typeface="Century Gothic" pitchFamily="34" charset="0"/>
              </a:rPr>
              <a:t>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5486400"/>
            <a:ext cx="22158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2000" b="1" dirty="0" smtClean="0">
                <a:latin typeface="Century Gothic" pitchFamily="34" charset="0"/>
              </a:rPr>
              <a:t>ACIS-S response</a:t>
            </a:r>
            <a:endParaRPr kumimoji="1" lang="en-US" altLang="ko-KR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charset="0"/>
              </a:rPr>
              <a:t>X-ray sources in the Galactic </a:t>
            </a:r>
            <a:r>
              <a:rPr lang="en-US" b="1" dirty="0" smtClean="0">
                <a:latin typeface="Century Gothic" charset="0"/>
              </a:rPr>
              <a:t>Center (GC)</a:t>
            </a:r>
            <a:endParaRPr lang="en-US" b="1" dirty="0">
              <a:latin typeface="Century Gothic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95800" y="1600200"/>
            <a:ext cx="426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Chandra’s superb spatial resolution revealed &gt;3000 low luminosity X-ray sources in the </a:t>
            </a:r>
            <a:r>
              <a:rPr lang="en-US" sz="1800" b="1" dirty="0" smtClean="0">
                <a:latin typeface="Century Gothic" charset="0"/>
              </a:rPr>
              <a:t>Galactic center region</a:t>
            </a:r>
            <a:endParaRPr lang="en-US" sz="1800" b="1" dirty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endParaRPr lang="en-US" sz="1800" b="1" dirty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Formation and evolutionary history of the inner Galaxy</a:t>
            </a:r>
          </a:p>
          <a:p>
            <a:pPr marL="227013" indent="-227013">
              <a:buFont typeface="Arial" charset="0"/>
              <a:buChar char="•"/>
            </a:pPr>
            <a:endParaRPr lang="en-US" sz="1800" b="1" dirty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Accreting Binary Systems and their evolution</a:t>
            </a:r>
          </a:p>
          <a:p>
            <a:pPr marL="227013" indent="-227013">
              <a:buFont typeface="Arial" charset="0"/>
              <a:buChar char="•"/>
            </a:pPr>
            <a:endParaRPr lang="en-US" sz="1800" b="1" dirty="0">
              <a:latin typeface="Century Gothic" charset="0"/>
            </a:endParaRPr>
          </a:p>
          <a:p>
            <a:pPr marL="227013" indent="-227013">
              <a:buFont typeface="Arial" charset="0"/>
              <a:buChar char="•"/>
            </a:pPr>
            <a:r>
              <a:rPr lang="en-US" sz="1800" b="1" dirty="0">
                <a:latin typeface="Century Gothic" charset="0"/>
              </a:rPr>
              <a:t>What are these X-ray sources?</a:t>
            </a:r>
          </a:p>
        </p:txBody>
      </p:sp>
      <p:pic>
        <p:nvPicPr>
          <p:cNvPr id="19460" name="Picture 3" descr="2003...Muno..GC..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7830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85800" y="53340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1800" b="1" dirty="0">
                <a:latin typeface="Century Gothic" charset="0"/>
              </a:rPr>
              <a:t>8.5’ </a:t>
            </a:r>
            <a:r>
              <a:rPr lang="en-US" sz="1800" b="1" dirty="0" err="1">
                <a:latin typeface="Century Gothic" charset="0"/>
              </a:rPr>
              <a:t>x</a:t>
            </a:r>
            <a:r>
              <a:rPr lang="en-US" sz="1800" b="1" dirty="0">
                <a:latin typeface="Century Gothic" charset="0"/>
              </a:rPr>
              <a:t> 8.5’ </a:t>
            </a:r>
            <a:r>
              <a:rPr lang="en-US" sz="1800" b="1" dirty="0" err="1">
                <a:latin typeface="Century Gothic" charset="0"/>
              </a:rPr>
              <a:t>Sgr</a:t>
            </a:r>
            <a:r>
              <a:rPr lang="en-US" sz="1800" b="1" dirty="0">
                <a:latin typeface="Century Gothic" charset="0"/>
              </a:rPr>
              <a:t> A*</a:t>
            </a:r>
          </a:p>
          <a:p>
            <a:pPr marL="457200" indent="-457200" algn="ctr"/>
            <a:r>
              <a:rPr lang="en-US" sz="1800" b="1" dirty="0">
                <a:latin typeface="Century Gothic" charset="0"/>
              </a:rPr>
              <a:t>(~500 </a:t>
            </a:r>
            <a:r>
              <a:rPr lang="en-US" sz="1800" b="1" dirty="0" err="1" smtClean="0">
                <a:latin typeface="Century Gothic" charset="0"/>
              </a:rPr>
              <a:t>ks</a:t>
            </a:r>
            <a:r>
              <a:rPr lang="en-US" sz="1800" b="1" dirty="0" smtClean="0">
                <a:latin typeface="Century Gothic" charset="0"/>
              </a:rPr>
              <a:t> </a:t>
            </a:r>
            <a:r>
              <a:rPr lang="en-US" sz="1800" b="1" i="1" dirty="0" smtClean="0">
                <a:latin typeface="Century Gothic" charset="0"/>
              </a:rPr>
              <a:t>Chandra </a:t>
            </a:r>
            <a:r>
              <a:rPr lang="en-US" sz="1800" b="1" dirty="0">
                <a:latin typeface="Century Gothic" charset="0"/>
              </a:rPr>
              <a:t>ACIS)</a:t>
            </a:r>
          </a:p>
          <a:p>
            <a:pPr marL="457200" indent="-457200" algn="ctr"/>
            <a:r>
              <a:rPr lang="en-US" sz="1800" b="1" dirty="0" err="1">
                <a:latin typeface="Century Gothic" charset="0"/>
              </a:rPr>
              <a:t>Muno</a:t>
            </a:r>
            <a:r>
              <a:rPr lang="en-US" sz="1800" b="1" dirty="0">
                <a:latin typeface="Century Gothic" charset="0"/>
              </a:rPr>
              <a:t> et al.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23589" y="607367"/>
            <a:ext cx="2824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b="1" dirty="0" err="1" smtClean="0">
                <a:latin typeface="Century Gothic" pitchFamily="34" charset="0"/>
              </a:rPr>
              <a:t>Quantile</a:t>
            </a:r>
            <a:r>
              <a:rPr kumimoji="1" lang="en-US" altLang="ko-KR" b="1" dirty="0" smtClean="0">
                <a:latin typeface="Century Gothic" pitchFamily="34" charset="0"/>
              </a:rPr>
              <a:t> Diagram</a:t>
            </a:r>
            <a:endParaRPr kumimoji="1" lang="en-US" altLang="ko-KR" b="1" dirty="0">
              <a:latin typeface="Century Gothic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410200" y="1905000"/>
            <a:ext cx="3505200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buFontTx/>
              <a:buChar char="•"/>
            </a:pPr>
            <a:r>
              <a:rPr kumimoji="1" lang="en-US" altLang="ko-KR" sz="2000" b="1" dirty="0">
                <a:latin typeface="Century Gothic" pitchFamily="34" charset="0"/>
              </a:rPr>
              <a:t> </a:t>
            </a:r>
            <a:r>
              <a:rPr kumimoji="1" lang="en-US" altLang="ko-KR" sz="2000" b="1" dirty="0" err="1">
                <a:latin typeface="Century Gothic" pitchFamily="34" charset="0"/>
              </a:rPr>
              <a:t>Quantiles</a:t>
            </a:r>
            <a:r>
              <a:rPr kumimoji="1" lang="en-US" altLang="ko-KR" sz="2000" b="1" dirty="0">
                <a:latin typeface="Century Gothic" pitchFamily="34" charset="0"/>
              </a:rPr>
              <a:t> are not independent</a:t>
            </a:r>
          </a:p>
          <a:p>
            <a:pPr eaLnBrk="1" latinLnBrk="1" hangingPunct="1"/>
            <a:endParaRPr kumimoji="1" lang="en-US" altLang="ko-KR" sz="2000" b="1" dirty="0">
              <a:latin typeface="Century Gothic" pitchFamily="34" charset="0"/>
            </a:endParaRPr>
          </a:p>
          <a:p>
            <a:pPr eaLnBrk="1" latinLnBrk="1" hangingPunct="1">
              <a:buFontTx/>
              <a:buChar char="•"/>
            </a:pPr>
            <a:r>
              <a:rPr kumimoji="1" lang="en-US" altLang="ko-KR" sz="2000" b="1" dirty="0">
                <a:solidFill>
                  <a:schemeClr val="accent2"/>
                </a:solidFill>
                <a:latin typeface="Century Gothic" pitchFamily="34" charset="0"/>
              </a:rPr>
              <a:t>m=Q</a:t>
            </a:r>
            <a:r>
              <a:rPr kumimoji="1" lang="en-US" altLang="ko-KR" sz="2000" b="1" baseline="-25000" dirty="0">
                <a:solidFill>
                  <a:schemeClr val="accent2"/>
                </a:solidFill>
                <a:latin typeface="Century Gothic" pitchFamily="34" charset="0"/>
              </a:rPr>
              <a:t>50</a:t>
            </a:r>
            <a:r>
              <a:rPr kumimoji="1" lang="en-US" altLang="ko-KR" sz="2000" b="1" dirty="0">
                <a:latin typeface="Century Gothic" pitchFamily="34" charset="0"/>
              </a:rPr>
              <a:t> </a:t>
            </a:r>
            <a:r>
              <a:rPr kumimoji="1" lang="en-US" altLang="ko-KR" sz="2000" b="1" dirty="0" err="1">
                <a:latin typeface="Century Gothic" pitchFamily="34" charset="0"/>
              </a:rPr>
              <a:t>vs</a:t>
            </a:r>
            <a:r>
              <a:rPr kumimoji="1" lang="en-US" altLang="ko-KR" sz="2000" b="1" dirty="0">
                <a:latin typeface="Century Gothic" pitchFamily="34" charset="0"/>
              </a:rPr>
              <a:t> </a:t>
            </a:r>
            <a:r>
              <a:rPr kumimoji="1" lang="en-US" altLang="ko-KR" sz="2000" b="1" dirty="0">
                <a:solidFill>
                  <a:schemeClr val="accent2"/>
                </a:solidFill>
                <a:latin typeface="Century Gothic" pitchFamily="34" charset="0"/>
              </a:rPr>
              <a:t>Q</a:t>
            </a:r>
            <a:r>
              <a:rPr kumimoji="1" lang="en-US" altLang="ko-KR" sz="2000" b="1" baseline="-25000" dirty="0">
                <a:solidFill>
                  <a:schemeClr val="accent2"/>
                </a:solidFill>
                <a:latin typeface="Century Gothic" pitchFamily="34" charset="0"/>
              </a:rPr>
              <a:t>25</a:t>
            </a:r>
            <a:r>
              <a:rPr kumimoji="1" lang="en-US" altLang="ko-KR" sz="2000" b="1" dirty="0">
                <a:solidFill>
                  <a:schemeClr val="accent2"/>
                </a:solidFill>
                <a:latin typeface="Century Gothic" pitchFamily="34" charset="0"/>
              </a:rPr>
              <a:t>/Q</a:t>
            </a:r>
            <a:r>
              <a:rPr kumimoji="1" lang="en-US" altLang="ko-KR" sz="2000" b="1" baseline="-25000" dirty="0">
                <a:solidFill>
                  <a:schemeClr val="accent2"/>
                </a:solidFill>
                <a:latin typeface="Century Gothic" pitchFamily="34" charset="0"/>
              </a:rPr>
              <a:t>75</a:t>
            </a:r>
            <a:endParaRPr kumimoji="1" lang="en-US" altLang="ko-KR" sz="2000" b="1" dirty="0">
              <a:latin typeface="Century Gothic" pitchFamily="34" charset="0"/>
            </a:endParaRPr>
          </a:p>
          <a:p>
            <a:pPr eaLnBrk="1" latinLnBrk="1" hangingPunct="1">
              <a:buFontTx/>
              <a:buChar char="•"/>
            </a:pPr>
            <a:endParaRPr kumimoji="1" lang="en-US" altLang="ko-KR" sz="2000" b="1" dirty="0">
              <a:latin typeface="Century Gothic" pitchFamily="34" charset="0"/>
            </a:endParaRPr>
          </a:p>
          <a:p>
            <a:pPr eaLnBrk="1" latinLnBrk="1" hangingPunct="1">
              <a:buFontTx/>
              <a:buChar char="•"/>
            </a:pPr>
            <a:r>
              <a:rPr kumimoji="1" lang="en-US" altLang="ko-KR" sz="2000" b="1" dirty="0">
                <a:latin typeface="Century Gothic" pitchFamily="34" charset="0"/>
              </a:rPr>
              <a:t> Power-Law : </a:t>
            </a:r>
            <a:r>
              <a:rPr kumimoji="1" lang="en-US" altLang="ko-KR" sz="2000" b="1" dirty="0">
                <a:latin typeface="Century Gothic" pitchFamily="34" charset="0"/>
                <a:sym typeface="Symbol" charset="2"/>
              </a:rPr>
              <a:t> &amp; N</a:t>
            </a:r>
            <a:r>
              <a:rPr kumimoji="1" lang="en-US" altLang="ko-KR" sz="2000" b="1" baseline="-25000" dirty="0">
                <a:latin typeface="Century Gothic" pitchFamily="34" charset="0"/>
                <a:sym typeface="Symbol" charset="2"/>
              </a:rPr>
              <a:t>H</a:t>
            </a:r>
          </a:p>
          <a:p>
            <a:pPr eaLnBrk="1" latinLnBrk="1" hangingPunct="1">
              <a:buFontTx/>
              <a:buChar char="•"/>
            </a:pPr>
            <a:endParaRPr kumimoji="1" lang="en-US" altLang="ko-KR" sz="2000" b="1" baseline="-25000" dirty="0">
              <a:latin typeface="Century Gothic" pitchFamily="34" charset="0"/>
              <a:sym typeface="Symbol" charset="2"/>
            </a:endParaRPr>
          </a:p>
          <a:p>
            <a:pPr eaLnBrk="1" latinLnBrk="1" hangingPunct="1">
              <a:buFontTx/>
              <a:buChar char="•"/>
            </a:pPr>
            <a:r>
              <a:rPr kumimoji="1" lang="en-US" altLang="ko-KR" sz="2000" b="1" dirty="0">
                <a:latin typeface="Century Gothic" pitchFamily="34" charset="0"/>
                <a:sym typeface="Symbol" charset="2"/>
              </a:rPr>
              <a:t>Proper spacing in the </a:t>
            </a:r>
            <a:r>
              <a:rPr kumimoji="1" lang="en-US" altLang="ko-KR" sz="2000" b="1" dirty="0" smtClean="0">
                <a:latin typeface="Century Gothic" pitchFamily="34" charset="0"/>
                <a:sym typeface="Symbol" charset="2"/>
              </a:rPr>
              <a:t>diagram</a:t>
            </a:r>
            <a:endParaRPr kumimoji="1" lang="en-US" altLang="ko-KR" sz="2000" b="1" dirty="0">
              <a:latin typeface="Century Gothic" pitchFamily="34" charset="0"/>
              <a:sym typeface="Symbol" charset="2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28800" y="5791200"/>
            <a:ext cx="2335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2000" b="1">
                <a:latin typeface="Century Gothic" pitchFamily="34" charset="0"/>
              </a:rPr>
              <a:t>An ideal detector</a:t>
            </a:r>
          </a:p>
          <a:p>
            <a:pPr algn="ctr" eaLnBrk="1" latinLnBrk="1" hangingPunct="1"/>
            <a:r>
              <a:rPr kumimoji="1" lang="en-US" altLang="ko-KR" sz="2000" b="1">
                <a:latin typeface="Century Gothic" pitchFamily="34" charset="0"/>
              </a:rPr>
              <a:t>03-8.0 keV</a:t>
            </a:r>
          </a:p>
        </p:txBody>
      </p:sp>
      <p:pic>
        <p:nvPicPr>
          <p:cNvPr id="31749" name="Picture 5" descr="c2_pl_perfect_sqrtE_simple_grid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4117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 rot="1092898">
            <a:off x="1143000" y="4692650"/>
            <a:ext cx="141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800" b="1">
                <a:solidFill>
                  <a:schemeClr val="accent1"/>
                </a:solidFill>
                <a:latin typeface="Century Gothic" pitchFamily="34" charset="0"/>
              </a:rPr>
              <a:t>Intrinsically</a:t>
            </a:r>
          </a:p>
          <a:p>
            <a:pPr eaLnBrk="1" latinLnBrk="1" hangingPunct="1"/>
            <a:r>
              <a:rPr kumimoji="1" lang="en-US" altLang="ko-KR" sz="1800" b="1">
                <a:solidFill>
                  <a:schemeClr val="accent1"/>
                </a:solidFill>
                <a:latin typeface="Century Gothic" pitchFamily="34" charset="0"/>
              </a:rPr>
              <a:t>Hard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rot="8415173">
            <a:off x="1828800" y="3048000"/>
            <a:ext cx="838200" cy="196850"/>
          </a:xfrm>
          <a:prstGeom prst="leftArrow">
            <a:avLst>
              <a:gd name="adj1" fmla="val 50000"/>
              <a:gd name="adj2" fmla="val 106452"/>
            </a:avLst>
          </a:prstGeom>
          <a:solidFill>
            <a:srgbClr val="339966">
              <a:alpha val="56862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-4352994">
            <a:off x="2143125" y="4810125"/>
            <a:ext cx="209550" cy="8382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39966">
              <a:alpha val="56078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 rot="-2355640">
            <a:off x="1295400" y="3276600"/>
            <a:ext cx="1250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600" b="1">
                <a:solidFill>
                  <a:schemeClr val="accent1"/>
                </a:solidFill>
                <a:latin typeface="Century Gothic" pitchFamily="34" charset="0"/>
              </a:rPr>
              <a:t>More</a:t>
            </a:r>
          </a:p>
          <a:p>
            <a:pPr eaLnBrk="1" latinLnBrk="1" hangingPunct="1"/>
            <a:r>
              <a:rPr kumimoji="1" lang="en-US" altLang="ko-KR" sz="1600" b="1">
                <a:solidFill>
                  <a:schemeClr val="accent1"/>
                </a:solidFill>
                <a:latin typeface="Century Gothic" pitchFamily="34" charset="0"/>
              </a:rPr>
              <a:t>Absorption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144588" y="1398588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latinLnBrk="1" hangingPunct="1"/>
            <a:r>
              <a:rPr kumimoji="1" lang="en-US" altLang="ko-KR" sz="1400" b="1">
                <a:latin typeface="Century Gothic" pitchFamily="34" charset="0"/>
              </a:rPr>
              <a:t>E</a:t>
            </a:r>
            <a:r>
              <a:rPr kumimoji="1" lang="en-US" altLang="ko-KR" sz="1400" b="1" baseline="-25000">
                <a:latin typeface="Century Gothic" pitchFamily="34" charset="0"/>
              </a:rPr>
              <a:t>50%</a:t>
            </a:r>
            <a:r>
              <a:rPr kumimoji="1" lang="en-US" altLang="ko-KR" sz="1400" b="1">
                <a:latin typeface="Century Gothic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entury Gothic" charset="0"/>
              </a:rPr>
              <a:t>Galactic Bulge Survey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2400" y="1219200"/>
            <a:ext cx="487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entury Gothic" charset="0"/>
              </a:rPr>
              <a:t>Deep Bulge Window </a:t>
            </a:r>
            <a:r>
              <a:rPr lang="en-US" sz="1800" b="1" dirty="0" smtClean="0">
                <a:solidFill>
                  <a:srgbClr val="FF0000"/>
                </a:solidFill>
                <a:latin typeface="Century Gothic" charset="0"/>
              </a:rPr>
              <a:t>Survey</a:t>
            </a: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(100 </a:t>
            </a:r>
            <a:r>
              <a:rPr lang="en-US" sz="1800" b="1" dirty="0" err="1" smtClean="0">
                <a:latin typeface="Century Gothic" charset="0"/>
              </a:rPr>
              <a:t>ks</a:t>
            </a:r>
            <a:r>
              <a:rPr lang="en-US" sz="1800" b="1" dirty="0" smtClean="0">
                <a:latin typeface="Century Gothic" charset="0"/>
              </a:rPr>
              <a:t> Chandra, HST &amp; Magellan)</a:t>
            </a:r>
          </a:p>
          <a:p>
            <a:pPr marL="457200" indent="-457200"/>
            <a:endParaRPr lang="en-US" sz="1800" b="1" dirty="0" smtClean="0">
              <a:latin typeface="Century Gothic" charset="0"/>
            </a:endParaRP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Baade’s </a:t>
            </a:r>
            <a:r>
              <a:rPr lang="en-US" sz="1800" b="1" dirty="0">
                <a:latin typeface="Century Gothic" charset="0"/>
              </a:rPr>
              <a:t>Window (BW, Av~1.3)</a:t>
            </a:r>
            <a:endParaRPr lang="en-US" sz="1800" b="1" dirty="0" smtClean="0">
              <a:latin typeface="Century Gothic" charset="0"/>
            </a:endParaRP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</a:t>
            </a:r>
            <a:r>
              <a:rPr lang="en-US" sz="1800" b="1" dirty="0" err="1" smtClean="0">
                <a:latin typeface="Century Gothic" charset="0"/>
              </a:rPr>
              <a:t>Stanek’sWindow</a:t>
            </a:r>
            <a:r>
              <a:rPr lang="en-US" sz="1800" b="1" dirty="0" smtClean="0">
                <a:latin typeface="Century Gothic" charset="0"/>
              </a:rPr>
              <a:t> </a:t>
            </a:r>
            <a:r>
              <a:rPr lang="en-US" sz="1800" b="1" dirty="0">
                <a:latin typeface="Century Gothic" charset="0"/>
              </a:rPr>
              <a:t>(SW, Av~2.0)</a:t>
            </a:r>
            <a:endParaRPr lang="en-US" sz="1800" b="1" dirty="0" smtClean="0">
              <a:latin typeface="Century Gothic" charset="0"/>
            </a:endParaRP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The </a:t>
            </a:r>
            <a:r>
              <a:rPr lang="en-US" sz="1800" b="1" dirty="0">
                <a:latin typeface="Century Gothic" charset="0"/>
              </a:rPr>
              <a:t>Limiting Window (LW, Av~4.0)</a:t>
            </a: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 		vs</a:t>
            </a:r>
            <a:r>
              <a:rPr lang="en-US" sz="1800" b="1" dirty="0">
                <a:latin typeface="Century Gothic" charset="0"/>
              </a:rPr>
              <a:t>. Galactic Center </a:t>
            </a:r>
            <a:r>
              <a:rPr lang="en-US" sz="1800" b="1" dirty="0" smtClean="0">
                <a:latin typeface="Century Gothic" charset="0"/>
              </a:rPr>
              <a:t>(GC, Av</a:t>
            </a:r>
            <a:r>
              <a:rPr lang="en-US" sz="1800" b="1" dirty="0">
                <a:latin typeface="Century Gothic" charset="0"/>
              </a:rPr>
              <a:t>~25</a:t>
            </a:r>
            <a:r>
              <a:rPr lang="en-US" sz="1800" b="1" dirty="0" smtClean="0">
                <a:latin typeface="Century Gothic" charset="0"/>
              </a:rPr>
              <a:t>)</a:t>
            </a: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</a:t>
            </a: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Hong 2009, van den Berg 2006, 2009</a:t>
            </a:r>
            <a:endParaRPr lang="en-US" sz="1800" b="1" dirty="0">
              <a:latin typeface="Century Gothic" charset="0"/>
            </a:endParaRPr>
          </a:p>
          <a:p>
            <a:pPr marL="457200" indent="-457200"/>
            <a:endParaRPr lang="en-US" sz="1800" b="1" dirty="0" smtClean="0">
              <a:latin typeface="Century Gothic" charset="0"/>
            </a:endParaRPr>
          </a:p>
          <a:p>
            <a:pPr marL="166688" indent="-166688">
              <a:buFont typeface="Arial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charset="0"/>
              </a:rPr>
              <a:t>Shallow Bulge Latitude </a:t>
            </a:r>
            <a:r>
              <a:rPr lang="en-US" sz="1800" b="1" dirty="0" smtClean="0">
                <a:solidFill>
                  <a:schemeClr val="accent2"/>
                </a:solidFill>
                <a:latin typeface="Century Gothic" charset="0"/>
              </a:rPr>
              <a:t>Survey</a:t>
            </a:r>
          </a:p>
          <a:p>
            <a:pPr marL="623888" lvl="1" indent="-166688"/>
            <a:r>
              <a:rPr lang="en-US" sz="1800" b="1" dirty="0" smtClean="0">
                <a:latin typeface="Century Gothic" charset="0"/>
              </a:rPr>
              <a:t>(15 </a:t>
            </a:r>
            <a:r>
              <a:rPr lang="en-US" sz="1800" b="1" dirty="0" err="1" smtClean="0">
                <a:latin typeface="Century Gothic" charset="0"/>
              </a:rPr>
              <a:t>ks</a:t>
            </a:r>
            <a:r>
              <a:rPr lang="en-US" sz="1800" b="1" dirty="0" smtClean="0">
                <a:latin typeface="Century Gothic" charset="0"/>
              </a:rPr>
              <a:t> Chandra &amp; Magellan)</a:t>
            </a:r>
          </a:p>
          <a:p>
            <a:pPr marL="623888" lvl="1" indent="-166688">
              <a:buFont typeface="Arial"/>
              <a:buChar char="•"/>
            </a:pPr>
            <a:endParaRPr lang="en-US" sz="1800" b="1" dirty="0" smtClean="0">
              <a:latin typeface="Century Gothic" charset="0"/>
            </a:endParaRP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1 </a:t>
            </a:r>
            <a:r>
              <a:rPr lang="en-US" sz="1800" b="1" dirty="0">
                <a:latin typeface="Century Gothic" charset="0"/>
              </a:rPr>
              <a:t>deg x 1.2 deg</a:t>
            </a:r>
            <a:r>
              <a:rPr lang="en-US" sz="1800" b="1" dirty="0" smtClean="0">
                <a:latin typeface="Century Gothic" charset="0"/>
              </a:rPr>
              <a:t> south </a:t>
            </a:r>
            <a:r>
              <a:rPr lang="en-US" sz="1800" b="1" dirty="0">
                <a:latin typeface="Century Gothic" charset="0"/>
              </a:rPr>
              <a:t>and </a:t>
            </a:r>
            <a:r>
              <a:rPr lang="en-US" sz="1800" b="1" dirty="0" smtClean="0">
                <a:latin typeface="Century Gothic" charset="0"/>
              </a:rPr>
              <a:t>north region of the GC</a:t>
            </a:r>
          </a:p>
          <a:p>
            <a:pPr marL="457200" indent="-457200"/>
            <a:endParaRPr lang="en-US" sz="1800" b="1" dirty="0" smtClean="0">
              <a:latin typeface="Century Gothic" charset="0"/>
            </a:endParaRPr>
          </a:p>
          <a:p>
            <a:pPr marL="457200" indent="-457200"/>
            <a:r>
              <a:rPr lang="en-US" sz="1800" b="1" dirty="0" smtClean="0">
                <a:latin typeface="Century Gothic" charset="0"/>
              </a:rPr>
              <a:t>	</a:t>
            </a:r>
            <a:r>
              <a:rPr lang="en-US" sz="1800" b="1" dirty="0" err="1" smtClean="0">
                <a:latin typeface="Century Gothic" charset="0"/>
              </a:rPr>
              <a:t>Grindlay</a:t>
            </a:r>
            <a:r>
              <a:rPr lang="en-US" sz="1800" b="1" dirty="0" smtClean="0">
                <a:latin typeface="Century Gothic" charset="0"/>
              </a:rPr>
              <a:t> 2011</a:t>
            </a:r>
          </a:p>
          <a:p>
            <a:pPr marL="457200" indent="-457200"/>
            <a:endParaRPr lang="en-US" sz="1800" b="1" dirty="0">
              <a:latin typeface="Century Gothic" charset="0"/>
            </a:endParaRPr>
          </a:p>
        </p:txBody>
      </p:sp>
      <p:pic>
        <p:nvPicPr>
          <p:cNvPr id="21508" name="Picture 6" descr="fov_win_prop10.png"/>
          <p:cNvPicPr>
            <a:picLocks noChangeAspect="1"/>
          </p:cNvPicPr>
          <p:nvPr/>
        </p:nvPicPr>
        <p:blipFill>
          <a:blip r:embed="rId2"/>
          <a:srcRect l="6102" t="2875" b="5029"/>
          <a:stretch>
            <a:fillRect/>
          </a:stretch>
        </p:blipFill>
        <p:spPr bwMode="auto">
          <a:xfrm>
            <a:off x="152400" y="1143000"/>
            <a:ext cx="38639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S-color-mosa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74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ls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5532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entury Gothic" charset="0"/>
              </a:rPr>
              <a:t>The Limiting </a:t>
            </a:r>
            <a:r>
              <a:rPr lang="en-US" sz="2000" b="1" dirty="0" smtClean="0">
                <a:latin typeface="Century Gothic" charset="0"/>
              </a:rPr>
              <a:t>Window (1.4 deg south of the GC)</a:t>
            </a:r>
            <a:endParaRPr lang="en-US" sz="2000" b="1" dirty="0">
              <a:latin typeface="Century Gothic" charset="0"/>
            </a:endParaRPr>
          </a:p>
        </p:txBody>
      </p:sp>
      <p:pic>
        <p:nvPicPr>
          <p:cNvPr id="5" name="Picture 4" descr="LW_cent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5854817" cy="51054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47800" y="6019800"/>
            <a:ext cx="601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entury Gothic" charset="0"/>
              </a:rPr>
              <a:t>100 </a:t>
            </a:r>
            <a:r>
              <a:rPr lang="en-US" sz="1600" b="1" dirty="0" err="1" smtClean="0">
                <a:latin typeface="Century Gothic" charset="0"/>
              </a:rPr>
              <a:t>ksec</a:t>
            </a:r>
            <a:r>
              <a:rPr lang="en-US" sz="1600" b="1" dirty="0" smtClean="0">
                <a:latin typeface="Century Gothic" charset="0"/>
              </a:rPr>
              <a:t> </a:t>
            </a:r>
            <a:r>
              <a:rPr lang="en-US" sz="1600" b="1" dirty="0" smtClean="0">
                <a:latin typeface="Century Gothic" charset="0"/>
              </a:rPr>
              <a:t>Bulge Survey (Hong et al 2009) </a:t>
            </a:r>
          </a:p>
          <a:p>
            <a:r>
              <a:rPr lang="en-US" sz="1600" b="1" dirty="0" smtClean="0">
                <a:latin typeface="Century Gothic" charset="0"/>
              </a:rPr>
              <a:t>+ 900 </a:t>
            </a:r>
            <a:r>
              <a:rPr lang="en-US" sz="1600" b="1" dirty="0" err="1" smtClean="0">
                <a:latin typeface="Century Gothic" charset="0"/>
              </a:rPr>
              <a:t>ksec</a:t>
            </a:r>
            <a:r>
              <a:rPr lang="en-US" sz="1600" b="1" dirty="0" smtClean="0">
                <a:latin typeface="Century Gothic" charset="0"/>
              </a:rPr>
              <a:t> </a:t>
            </a:r>
            <a:r>
              <a:rPr lang="en-US" sz="1600" b="1" dirty="0" smtClean="0">
                <a:latin typeface="Century Gothic" charset="0"/>
              </a:rPr>
              <a:t>Ultra-deep Survey (</a:t>
            </a:r>
            <a:r>
              <a:rPr lang="en-US" sz="1600" b="1" dirty="0" err="1" smtClean="0">
                <a:latin typeface="Century Gothic" charset="0"/>
              </a:rPr>
              <a:t>Revnivtsev</a:t>
            </a:r>
            <a:r>
              <a:rPr lang="en-US" sz="1600" b="1" dirty="0" smtClean="0">
                <a:latin typeface="Century Gothic" charset="0"/>
              </a:rPr>
              <a:t> et al 2009) </a:t>
            </a:r>
            <a:endParaRPr lang="en-US" sz="1600" b="1" dirty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굴림"/>
        <a:cs typeface="굴림"/>
      </a:majorFont>
      <a:minorFont>
        <a:latin typeface="Times New Roman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굴림" charset="-127"/>
            <a:cs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굴림" charset="-127"/>
            <a:cs typeface="굴림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굴림"/>
        <a:cs typeface="굴림"/>
      </a:majorFont>
      <a:minorFont>
        <a:latin typeface="Times New Roman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굴림" charset="-127"/>
            <a:cs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굴림" charset="-127"/>
            <a:cs typeface="굴림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</TotalTime>
  <Words>1708</Words>
  <Application>Microsoft PowerPoint</Application>
  <PresentationFormat>On-screen Show (4:3)</PresentationFormat>
  <Paragraphs>312</Paragraphs>
  <Slides>50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Default Design</vt:lpstr>
      <vt:lpstr>1_Default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protoexist</dc:creator>
  <cp:lastModifiedBy>Jaesub Hong</cp:lastModifiedBy>
  <cp:revision>289</cp:revision>
  <dcterms:created xsi:type="dcterms:W3CDTF">2011-03-29T01:08:49Z</dcterms:created>
  <dcterms:modified xsi:type="dcterms:W3CDTF">2011-03-29T03:57:16Z</dcterms:modified>
</cp:coreProperties>
</file>